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00" r:id="rId2"/>
    <p:sldId id="258" r:id="rId3"/>
    <p:sldId id="345" r:id="rId4"/>
    <p:sldId id="260" r:id="rId5"/>
    <p:sldId id="262" r:id="rId6"/>
    <p:sldId id="263" r:id="rId7"/>
    <p:sldId id="278" r:id="rId8"/>
    <p:sldId id="296" r:id="rId9"/>
    <p:sldId id="298" r:id="rId10"/>
    <p:sldId id="284" r:id="rId11"/>
    <p:sldId id="285" r:id="rId12"/>
    <p:sldId id="273" r:id="rId13"/>
    <p:sldId id="290" r:id="rId14"/>
    <p:sldId id="289" r:id="rId15"/>
    <p:sldId id="346" r:id="rId16"/>
    <p:sldId id="288" r:id="rId17"/>
    <p:sldId id="277" r:id="rId18"/>
    <p:sldId id="347" r:id="rId19"/>
    <p:sldId id="348" r:id="rId20"/>
    <p:sldId id="349" r:id="rId21"/>
    <p:sldId id="274" r:id="rId22"/>
    <p:sldId id="279" r:id="rId23"/>
    <p:sldId id="275" r:id="rId24"/>
    <p:sldId id="280" r:id="rId25"/>
    <p:sldId id="299" r:id="rId26"/>
    <p:sldId id="350" r:id="rId27"/>
    <p:sldId id="351" r:id="rId28"/>
    <p:sldId id="352" r:id="rId29"/>
    <p:sldId id="353" r:id="rId30"/>
    <p:sldId id="297"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4"/>
    <p:restoredTop sz="91429"/>
  </p:normalViewPr>
  <p:slideViewPr>
    <p:cSldViewPr snapToGrid="0" snapToObjects="1">
      <p:cViewPr varScale="1">
        <p:scale>
          <a:sx n="50" d="100"/>
          <a:sy n="50" d="100"/>
        </p:scale>
        <p:origin x="1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BDE49B-234A-9B43-AD25-01B9553E2BEC}" type="datetimeFigureOut">
              <a:rPr lang="fr-FR" smtClean="0"/>
              <a:t>14/12/2020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A47A2-578E-934B-B28E-866C90B03665}" type="slidenum">
              <a:rPr lang="fr-FR" smtClean="0"/>
              <a:t>‹N°›</a:t>
            </a:fld>
            <a:endParaRPr lang="fr-FR"/>
          </a:p>
        </p:txBody>
      </p:sp>
    </p:spTree>
    <p:extLst>
      <p:ext uri="{BB962C8B-B14F-4D97-AF65-F5344CB8AC3E}">
        <p14:creationId xmlns:p14="http://schemas.microsoft.com/office/powerpoint/2010/main" val="49389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IT" dirty="0"/>
          </a:p>
        </p:txBody>
      </p:sp>
      <p:sp>
        <p:nvSpPr>
          <p:cNvPr id="4" name="Espace réservé du numéro de diapositive 3"/>
          <p:cNvSpPr>
            <a:spLocks noGrp="1"/>
          </p:cNvSpPr>
          <p:nvPr>
            <p:ph type="sldNum" sz="quarter" idx="10"/>
          </p:nvPr>
        </p:nvSpPr>
        <p:spPr/>
        <p:txBody>
          <a:bodyPr/>
          <a:lstStyle/>
          <a:p>
            <a:fld id="{E5D45589-0129-4848-97C6-1A7F83D6957B}" type="slidenum">
              <a:rPr lang="it-IT" smtClean="0"/>
              <a:t>2</a:t>
            </a:fld>
            <a:endParaRPr lang="it-IT"/>
          </a:p>
        </p:txBody>
      </p:sp>
    </p:spTree>
    <p:extLst>
      <p:ext uri="{BB962C8B-B14F-4D97-AF65-F5344CB8AC3E}">
        <p14:creationId xmlns:p14="http://schemas.microsoft.com/office/powerpoint/2010/main" val="939085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5E153B-18E0-4746-A105-1FFA5C89A66D}" type="slidenum">
              <a:rPr lang="fr-FR" smtClean="0"/>
              <a:t>5</a:t>
            </a:fld>
            <a:endParaRPr lang="fr-FR"/>
          </a:p>
        </p:txBody>
      </p:sp>
    </p:spTree>
    <p:extLst>
      <p:ext uri="{BB962C8B-B14F-4D97-AF65-F5344CB8AC3E}">
        <p14:creationId xmlns:p14="http://schemas.microsoft.com/office/powerpoint/2010/main" val="111664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it-IT" dirty="0" err="1"/>
              <a:t>Conclusion</a:t>
            </a:r>
            <a:r>
              <a:rPr lang="it-IT" baseline="0" dirty="0"/>
              <a:t> </a:t>
            </a:r>
            <a:r>
              <a:rPr lang="it-IT" baseline="0" dirty="0" err="1"/>
              <a:t>avant</a:t>
            </a:r>
            <a:r>
              <a:rPr lang="it-IT" baseline="0" dirty="0"/>
              <a:t> </a:t>
            </a:r>
            <a:r>
              <a:rPr lang="it-IT" baseline="0" dirty="0" err="1"/>
              <a:t>les</a:t>
            </a:r>
            <a:r>
              <a:rPr lang="it-IT" baseline="0" dirty="0"/>
              <a:t> </a:t>
            </a:r>
            <a:r>
              <a:rPr lang="it-IT" baseline="0" dirty="0" err="1"/>
              <a:t>aspects</a:t>
            </a:r>
            <a:r>
              <a:rPr lang="it-IT" baseline="0" dirty="0"/>
              <a:t> </a:t>
            </a:r>
            <a:r>
              <a:rPr lang="it-IT" baseline="0" dirty="0" err="1"/>
              <a:t>pratiques</a:t>
            </a:r>
            <a:r>
              <a:rPr lang="it-IT" baseline="0" dirty="0"/>
              <a:t> – slide de </a:t>
            </a:r>
            <a:r>
              <a:rPr lang="it-IT" baseline="0" dirty="0" err="1"/>
              <a:t>cloture</a:t>
            </a:r>
            <a:endParaRPr lang="it-IT" dirty="0"/>
          </a:p>
        </p:txBody>
      </p:sp>
      <p:sp>
        <p:nvSpPr>
          <p:cNvPr id="4" name="Espace réservé du numéro de diapositive 3"/>
          <p:cNvSpPr>
            <a:spLocks noGrp="1"/>
          </p:cNvSpPr>
          <p:nvPr>
            <p:ph type="sldNum" sz="quarter" idx="10"/>
          </p:nvPr>
        </p:nvSpPr>
        <p:spPr/>
        <p:txBody>
          <a:bodyPr/>
          <a:lstStyle/>
          <a:p>
            <a:fld id="{96FEBBAB-C031-2348-8579-2529770706CF}" type="slidenum">
              <a:rPr lang="it-IT" smtClean="0"/>
              <a:t>21</a:t>
            </a:fld>
            <a:endParaRPr lang="it-IT"/>
          </a:p>
        </p:txBody>
      </p:sp>
    </p:spTree>
    <p:extLst>
      <p:ext uri="{BB962C8B-B14F-4D97-AF65-F5344CB8AC3E}">
        <p14:creationId xmlns:p14="http://schemas.microsoft.com/office/powerpoint/2010/main" val="212407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IT" dirty="0"/>
          </a:p>
        </p:txBody>
      </p:sp>
      <p:sp>
        <p:nvSpPr>
          <p:cNvPr id="4" name="Espace réservé du numéro de diapositive 3"/>
          <p:cNvSpPr>
            <a:spLocks noGrp="1"/>
          </p:cNvSpPr>
          <p:nvPr>
            <p:ph type="sldNum" sz="quarter" idx="10"/>
          </p:nvPr>
        </p:nvSpPr>
        <p:spPr/>
        <p:txBody>
          <a:bodyPr/>
          <a:lstStyle/>
          <a:p>
            <a:fld id="{96FEBBAB-C031-2348-8579-2529770706CF}" type="slidenum">
              <a:rPr lang="it-IT" smtClean="0"/>
              <a:t>23</a:t>
            </a:fld>
            <a:endParaRPr lang="it-IT"/>
          </a:p>
        </p:txBody>
      </p:sp>
    </p:spTree>
    <p:extLst>
      <p:ext uri="{BB962C8B-B14F-4D97-AF65-F5344CB8AC3E}">
        <p14:creationId xmlns:p14="http://schemas.microsoft.com/office/powerpoint/2010/main" val="1929188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IT" dirty="0"/>
          </a:p>
        </p:txBody>
      </p:sp>
      <p:sp>
        <p:nvSpPr>
          <p:cNvPr id="4" name="Espace réservé du numéro de diapositive 3"/>
          <p:cNvSpPr>
            <a:spLocks noGrp="1"/>
          </p:cNvSpPr>
          <p:nvPr>
            <p:ph type="sldNum" sz="quarter" idx="10"/>
          </p:nvPr>
        </p:nvSpPr>
        <p:spPr/>
        <p:txBody>
          <a:bodyPr/>
          <a:lstStyle/>
          <a:p>
            <a:fld id="{96FEBBAB-C031-2348-8579-2529770706CF}" type="slidenum">
              <a:rPr lang="it-IT" smtClean="0"/>
              <a:t>24</a:t>
            </a:fld>
            <a:endParaRPr lang="it-IT"/>
          </a:p>
        </p:txBody>
      </p:sp>
    </p:spTree>
    <p:extLst>
      <p:ext uri="{BB962C8B-B14F-4D97-AF65-F5344CB8AC3E}">
        <p14:creationId xmlns:p14="http://schemas.microsoft.com/office/powerpoint/2010/main" val="219236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013244-A956-D44E-ADB0-DBA646B004B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48BA3F2-442E-1743-941E-C82E4CFA2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6EA4E8D-9A5F-D94A-BC0B-A19C1BCB88F1}"/>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4F523753-E908-A941-8418-6F56CD011A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3B56D1-35B9-D44F-A39C-43C8CE48BC81}"/>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260393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558052-D7CE-734B-B3C0-1A3A5D518A8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A2C141B-1504-7F4A-8E18-CD160ED084AB}"/>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F54DEDC-E0A7-BD40-BDFE-D94FC1B526AB}"/>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120056C6-5DB4-D24F-B98C-E5730BF805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E13910-7CB2-3E46-9D0A-2441426676EF}"/>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4123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F43A7CB-24D6-BB42-81DC-D2054EC675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A59E485-EECF-174E-979C-193430820895}"/>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6DCB503-EF3C-7D4F-BA42-CB5D2B5DDB80}"/>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E463633A-E160-5D47-B432-7316700435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BFC74C-DAFE-8A46-ACBF-8346DCD9DB68}"/>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174216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F1723-5B33-3F49-BDEB-AE9A6F47CE5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26A92E2-9E50-CD48-B45F-F822F6258F4B}"/>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C4DB5F5-32E9-3E4E-A208-D79DDCB1EE83}"/>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E14F0145-D1D5-964F-85D7-AD569C18A5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70A5A8-B063-3F41-A68B-E7283788778B}"/>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48919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F8C58-B153-5E4F-BBD3-6EF7ACF396D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3761957-597B-C249-AA14-E155377310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6C8A884-0537-8C44-B4C7-CE6172B6531E}"/>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36B15136-4D27-894A-8E27-54695618D8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8943BD-A584-A543-9AEB-A84EE277E37B}"/>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40976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A85104-F61D-E34E-95BA-0CA18E08D1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61CDB7-EBA5-7E43-B3CD-BD088D17D1D8}"/>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8486D356-03F8-ED48-823C-8AC9D398EF42}"/>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0B0C3AA-4C74-C749-9566-A25067CBB475}"/>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6" name="Espace réservé du pied de page 5">
            <a:extLst>
              <a:ext uri="{FF2B5EF4-FFF2-40B4-BE49-F238E27FC236}">
                <a16:creationId xmlns:a16="http://schemas.microsoft.com/office/drawing/2014/main" id="{C4BBF8F6-9CA7-F24C-9780-354710AF67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F15F4B-D1E7-A347-9754-DAEB578370F7}"/>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145340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73C5D6-F51A-8343-A2E8-7F7FF055743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ED48CD0-BB68-3648-8627-180EE61F1A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5542702-CDD0-8E45-B090-82ECF12C47C8}"/>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11AF05F9-8317-8B45-873C-7C36F3639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0EA9965E-F724-1A4F-8581-C6DE476B0A95}"/>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DC5A55D1-E668-4D46-93E8-5D58EA640ECE}"/>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8" name="Espace réservé du pied de page 7">
            <a:extLst>
              <a:ext uri="{FF2B5EF4-FFF2-40B4-BE49-F238E27FC236}">
                <a16:creationId xmlns:a16="http://schemas.microsoft.com/office/drawing/2014/main" id="{68BAE99E-4175-1646-AA1B-9BC03211984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E461144-7CFE-7344-AFB8-291069B63846}"/>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354056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A5CD95-029C-B147-84FD-2ECE708B367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17B7589-976F-9E44-9D73-6DA0E7D72E0C}"/>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4" name="Espace réservé du pied de page 3">
            <a:extLst>
              <a:ext uri="{FF2B5EF4-FFF2-40B4-BE49-F238E27FC236}">
                <a16:creationId xmlns:a16="http://schemas.microsoft.com/office/drawing/2014/main" id="{D56CF0A1-5BFD-3F40-A3E5-0862CFD4F56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47300B0-16F8-1549-8CB5-6EC38DA18137}"/>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24048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DF34420-FDE2-1845-8EF4-4EB9D2DF9CE9}"/>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3" name="Espace réservé du pied de page 2">
            <a:extLst>
              <a:ext uri="{FF2B5EF4-FFF2-40B4-BE49-F238E27FC236}">
                <a16:creationId xmlns:a16="http://schemas.microsoft.com/office/drawing/2014/main" id="{A784186E-EB16-A24D-858A-9B7E5F91A3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C16B6B0-809A-C04C-9F97-B4F06728A4C8}"/>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201428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7F8549-2613-8340-9638-4093898C01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8E6BDD3-590A-7B45-9F3B-9AB9AA081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B61C59FF-657E-184A-B7F6-A8BE3B964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278AC89-6049-7945-B69C-42CAC6CDF085}"/>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6" name="Espace réservé du pied de page 5">
            <a:extLst>
              <a:ext uri="{FF2B5EF4-FFF2-40B4-BE49-F238E27FC236}">
                <a16:creationId xmlns:a16="http://schemas.microsoft.com/office/drawing/2014/main" id="{68732B8A-B50B-984C-AD95-CC6F78551AA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7DDC14D-43D1-4A41-A8FB-C6570E5DFDBD}"/>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249609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E857D5-BE0E-C64A-98C9-A076DDBF2D2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BF334EB-7704-CB46-AB9A-0D2A7DB28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C76387D-9FF5-1F4E-93D2-4AF20EA15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0CD5D8DF-0DD9-1D44-B599-64B497A5B9B5}"/>
              </a:ext>
            </a:extLst>
          </p:cNvPr>
          <p:cNvSpPr>
            <a:spLocks noGrp="1"/>
          </p:cNvSpPr>
          <p:nvPr>
            <p:ph type="dt" sz="half" idx="10"/>
          </p:nvPr>
        </p:nvSpPr>
        <p:spPr/>
        <p:txBody>
          <a:bodyPr/>
          <a:lstStyle/>
          <a:p>
            <a:fld id="{49F57273-B461-6348-85C1-8C094CB3E0E5}" type="datetimeFigureOut">
              <a:rPr lang="fr-FR" smtClean="0"/>
              <a:t>14/12/2020</a:t>
            </a:fld>
            <a:endParaRPr lang="fr-FR"/>
          </a:p>
        </p:txBody>
      </p:sp>
      <p:sp>
        <p:nvSpPr>
          <p:cNvPr id="6" name="Espace réservé du pied de page 5">
            <a:extLst>
              <a:ext uri="{FF2B5EF4-FFF2-40B4-BE49-F238E27FC236}">
                <a16:creationId xmlns:a16="http://schemas.microsoft.com/office/drawing/2014/main" id="{41F2C578-722A-0E48-914A-30DE61DCB9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336C14E-B684-C54E-9D1F-1E68F6450F7F}"/>
              </a:ext>
            </a:extLst>
          </p:cNvPr>
          <p:cNvSpPr>
            <a:spLocks noGrp="1"/>
          </p:cNvSpPr>
          <p:nvPr>
            <p:ph type="sldNum" sz="quarter" idx="12"/>
          </p:nvPr>
        </p:nvSpPr>
        <p:spPr/>
        <p:txBody>
          <a:bodyPr/>
          <a:lstStyle/>
          <a:p>
            <a:fld id="{675D2E0B-127B-C447-B51D-5013845D89B2}" type="slidenum">
              <a:rPr lang="fr-FR" smtClean="0"/>
              <a:t>‹N°›</a:t>
            </a:fld>
            <a:endParaRPr lang="fr-FR"/>
          </a:p>
        </p:txBody>
      </p:sp>
    </p:spTree>
    <p:extLst>
      <p:ext uri="{BB962C8B-B14F-4D97-AF65-F5344CB8AC3E}">
        <p14:creationId xmlns:p14="http://schemas.microsoft.com/office/powerpoint/2010/main" val="265273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D72B42A-0B1E-5F4A-84D2-DA69C8F84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2AB07B-6146-6F4D-A7E4-C88D76796C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9B38056-FADE-9C43-95C2-B52E4BC373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7273-B461-6348-85C1-8C094CB3E0E5}" type="datetimeFigureOut">
              <a:rPr lang="fr-FR" smtClean="0"/>
              <a:t>14/12/2020</a:t>
            </a:fld>
            <a:endParaRPr lang="fr-FR"/>
          </a:p>
        </p:txBody>
      </p:sp>
      <p:sp>
        <p:nvSpPr>
          <p:cNvPr id="5" name="Espace réservé du pied de page 4">
            <a:extLst>
              <a:ext uri="{FF2B5EF4-FFF2-40B4-BE49-F238E27FC236}">
                <a16:creationId xmlns:a16="http://schemas.microsoft.com/office/drawing/2014/main" id="{5D706C91-1092-3344-90AD-23B546871B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D662922-63C5-154C-B041-EA379B6E5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D2E0B-127B-C447-B51D-5013845D89B2}" type="slidenum">
              <a:rPr lang="fr-FR" smtClean="0"/>
              <a:t>‹N°›</a:t>
            </a:fld>
            <a:endParaRPr lang="fr-FR"/>
          </a:p>
        </p:txBody>
      </p:sp>
    </p:spTree>
    <p:extLst>
      <p:ext uri="{BB962C8B-B14F-4D97-AF65-F5344CB8AC3E}">
        <p14:creationId xmlns:p14="http://schemas.microsoft.com/office/powerpoint/2010/main" val="381886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22E7E-0A48-BF4F-8A43-4CBF483EE56B}"/>
              </a:ext>
            </a:extLst>
          </p:cNvPr>
          <p:cNvSpPr>
            <a:spLocks noGrp="1"/>
          </p:cNvSpPr>
          <p:nvPr>
            <p:ph type="ctrTitle"/>
          </p:nvPr>
        </p:nvSpPr>
        <p:spPr>
          <a:xfrm>
            <a:off x="1524000" y="1122362"/>
            <a:ext cx="9093200" cy="4186237"/>
          </a:xfrm>
        </p:spPr>
        <p:txBody>
          <a:bodyPr>
            <a:normAutofit/>
          </a:bodyPr>
          <a:lstStyle/>
          <a:p>
            <a:r>
              <a:rPr lang="fr-FR" sz="3600" dirty="0">
                <a:latin typeface="Garamond" panose="02020404030301010803" pitchFamily="18" charset="0"/>
              </a:rPr>
              <a:t>Les rhétoriques de la conspiration :</a:t>
            </a:r>
            <a:br>
              <a:rPr lang="fr-BE" sz="3600" dirty="0">
                <a:latin typeface="Garamond" panose="02020404030301010803" pitchFamily="18" charset="0"/>
              </a:rPr>
            </a:br>
            <a:r>
              <a:rPr lang="fr-FR" sz="3600" dirty="0">
                <a:latin typeface="Garamond" panose="02020404030301010803" pitchFamily="18" charset="0"/>
              </a:rPr>
              <a:t>Défi à la vérité et besoin de croire</a:t>
            </a:r>
            <a:br>
              <a:rPr lang="fr-BE" sz="3600" dirty="0">
                <a:latin typeface="Garamond" panose="02020404030301010803" pitchFamily="18" charset="0"/>
              </a:rPr>
            </a:br>
            <a:r>
              <a:rPr lang="fr-FR" sz="3600" dirty="0">
                <a:latin typeface="Garamond" panose="02020404030301010803" pitchFamily="18" charset="0"/>
              </a:rPr>
              <a:t> </a:t>
            </a:r>
            <a:br>
              <a:rPr lang="fr-BE" sz="3600" dirty="0">
                <a:latin typeface="Garamond" panose="02020404030301010803" pitchFamily="18" charset="0"/>
              </a:rPr>
            </a:br>
            <a:r>
              <a:rPr lang="fr-FR" sz="3600" dirty="0">
                <a:latin typeface="Garamond" panose="02020404030301010803" pitchFamily="18" charset="0"/>
              </a:rPr>
              <a:t>Emmanuelle Danblon, ULB</a:t>
            </a:r>
            <a:endParaRPr lang="fr-BE" sz="3600" dirty="0">
              <a:latin typeface="Garamond" panose="02020404030301010803" pitchFamily="18" charset="0"/>
            </a:endParaRPr>
          </a:p>
        </p:txBody>
      </p:sp>
    </p:spTree>
    <p:extLst>
      <p:ext uri="{BB962C8B-B14F-4D97-AF65-F5344CB8AC3E}">
        <p14:creationId xmlns:p14="http://schemas.microsoft.com/office/powerpoint/2010/main" val="286697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Le vrai et le vraisemblable</a:t>
            </a:r>
          </a:p>
        </p:txBody>
      </p:sp>
      <p:sp>
        <p:nvSpPr>
          <p:cNvPr id="3" name="Espace réservé du contenu 2"/>
          <p:cNvSpPr>
            <a:spLocks noGrp="1"/>
          </p:cNvSpPr>
          <p:nvPr>
            <p:ph idx="1"/>
          </p:nvPr>
        </p:nvSpPr>
        <p:spPr/>
        <p:txBody>
          <a:bodyPr/>
          <a:lstStyle/>
          <a:p>
            <a:pPr marL="0" indent="0" algn="just">
              <a:buNone/>
            </a:pPr>
            <a:endParaRPr lang="fr-FR" dirty="0">
              <a:latin typeface="Garamond"/>
              <a:cs typeface="Garamond"/>
            </a:endParaRPr>
          </a:p>
          <a:p>
            <a:pPr marL="0" indent="0" algn="just">
              <a:buNone/>
            </a:pPr>
            <a:r>
              <a:rPr lang="fr-FR" dirty="0">
                <a:latin typeface="Garamond"/>
                <a:cs typeface="Garamond"/>
              </a:rPr>
              <a:t>« Le vraisemblable n’est pas le vrai, mais ce qui ressemble à l’idée —au type— que le public s’en fait. » </a:t>
            </a:r>
          </a:p>
          <a:p>
            <a:pPr marL="0" indent="0" algn="just">
              <a:buNone/>
            </a:pPr>
            <a:endParaRPr lang="fr-FR" dirty="0">
              <a:latin typeface="Garamond"/>
              <a:cs typeface="Garamond"/>
            </a:endParaRPr>
          </a:p>
          <a:p>
            <a:pPr marL="0" indent="0" algn="just">
              <a:buNone/>
            </a:pPr>
            <a:endParaRPr lang="fr-FR" dirty="0">
              <a:latin typeface="Garamond"/>
              <a:cs typeface="Garamond"/>
            </a:endParaRPr>
          </a:p>
          <a:p>
            <a:pPr marL="0" indent="0" algn="r">
              <a:buNone/>
            </a:pPr>
            <a:r>
              <a:rPr lang="fr-FR" dirty="0">
                <a:latin typeface="Garamond"/>
                <a:cs typeface="Garamond"/>
              </a:rPr>
              <a:t>Francis Goyet, </a:t>
            </a:r>
            <a:r>
              <a:rPr lang="fr-FR" i="1" dirty="0">
                <a:latin typeface="Garamond"/>
                <a:cs typeface="Garamond"/>
              </a:rPr>
              <a:t>Le regard rhétorique, </a:t>
            </a:r>
            <a:r>
              <a:rPr lang="fr-FR" dirty="0">
                <a:latin typeface="Garamond"/>
                <a:cs typeface="Garamond"/>
              </a:rPr>
              <a:t>Paris, Classique Garnier, 2017, p. 57. </a:t>
            </a:r>
          </a:p>
          <a:p>
            <a:pPr marL="0" indent="0" algn="r">
              <a:buNone/>
            </a:pPr>
            <a:endParaRPr lang="it-IT" dirty="0">
              <a:latin typeface="Garamond"/>
              <a:cs typeface="Garamond"/>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66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“Voir le tout”</a:t>
            </a:r>
          </a:p>
        </p:txBody>
      </p:sp>
      <p:sp>
        <p:nvSpPr>
          <p:cNvPr id="3" name="Espace réservé du contenu 2"/>
          <p:cNvSpPr>
            <a:spLocks noGrp="1"/>
          </p:cNvSpPr>
          <p:nvPr>
            <p:ph idx="1"/>
          </p:nvPr>
        </p:nvSpPr>
        <p:spPr/>
        <p:txBody>
          <a:bodyPr/>
          <a:lstStyle/>
          <a:p>
            <a:pPr marL="0" indent="0" algn="just">
              <a:buNone/>
            </a:pPr>
            <a:endParaRPr lang="fr-FR" dirty="0">
              <a:latin typeface="Garamond"/>
              <a:cs typeface="Garamond"/>
            </a:endParaRPr>
          </a:p>
          <a:p>
            <a:pPr marL="0" indent="0" algn="just">
              <a:buNone/>
            </a:pPr>
            <a:r>
              <a:rPr lang="fr-FR" dirty="0">
                <a:latin typeface="Garamond"/>
                <a:cs typeface="Garamond"/>
              </a:rPr>
              <a:t>« Voir le tout, ce n’est pas évident ; ce n’est pas tout le temps ; enfin, ce n’est pas donné à tout le monde » </a:t>
            </a:r>
          </a:p>
          <a:p>
            <a:pPr marL="0" indent="0" algn="just">
              <a:buNone/>
            </a:pPr>
            <a:endParaRPr lang="fr-FR" dirty="0">
              <a:latin typeface="Garamond"/>
              <a:cs typeface="Garamond"/>
            </a:endParaRPr>
          </a:p>
          <a:p>
            <a:pPr marL="0" indent="0" algn="r">
              <a:buNone/>
            </a:pPr>
            <a:endParaRPr lang="fr-FR" dirty="0">
              <a:latin typeface="Garamond"/>
              <a:cs typeface="Garamond"/>
            </a:endParaRPr>
          </a:p>
          <a:p>
            <a:pPr marL="0" indent="0" algn="r">
              <a:buNone/>
            </a:pPr>
            <a:r>
              <a:rPr lang="fr-FR" dirty="0">
                <a:latin typeface="Garamond"/>
                <a:cs typeface="Garamond"/>
              </a:rPr>
              <a:t>Francis Goyet, </a:t>
            </a:r>
            <a:r>
              <a:rPr lang="fr-FR" i="1" dirty="0">
                <a:latin typeface="Garamond"/>
                <a:cs typeface="Garamond"/>
              </a:rPr>
              <a:t>Le regard rhétorique, </a:t>
            </a:r>
            <a:r>
              <a:rPr lang="fr-FR" dirty="0">
                <a:latin typeface="Garamond"/>
                <a:cs typeface="Garamond"/>
              </a:rPr>
              <a:t>Paris, Classique Garnier, 2017, p. 59. </a:t>
            </a:r>
          </a:p>
          <a:p>
            <a:pPr marL="0" indent="0" algn="just">
              <a:buNone/>
            </a:pPr>
            <a:endParaRPr lang="fr-FR" dirty="0">
              <a:latin typeface="Garamond"/>
              <a:cs typeface="Garamond"/>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30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a:latin typeface="Garamond"/>
                <a:cs typeface="Garamond"/>
              </a:rPr>
              <a:t>Les freins à l’exercice de la clairvoyance « Aller se faire voir </a:t>
            </a:r>
            <a:r>
              <a:rPr lang="fr-BE" b="1" i="1" dirty="0">
                <a:latin typeface="Garamond"/>
                <a:cs typeface="Garamond"/>
              </a:rPr>
              <a:t>ailleurs</a:t>
            </a:r>
            <a:r>
              <a:rPr lang="fr-BE" b="1" dirty="0">
                <a:latin typeface="Garamond"/>
                <a:cs typeface="Garamond"/>
              </a:rPr>
              <a:t> »</a:t>
            </a:r>
          </a:p>
        </p:txBody>
      </p:sp>
      <p:sp>
        <p:nvSpPr>
          <p:cNvPr id="3" name="Espace réservé du contenu 2"/>
          <p:cNvSpPr>
            <a:spLocks noGrp="1"/>
          </p:cNvSpPr>
          <p:nvPr>
            <p:ph idx="1"/>
          </p:nvPr>
        </p:nvSpPr>
        <p:spPr/>
        <p:txBody>
          <a:bodyPr>
            <a:normAutofit/>
          </a:bodyPr>
          <a:lstStyle/>
          <a:p>
            <a:pPr marL="0" indent="0" algn="just">
              <a:buNone/>
            </a:pPr>
            <a:r>
              <a:rPr lang="fr-FR" dirty="0">
                <a:latin typeface="Garamond"/>
                <a:cs typeface="Garamond"/>
              </a:rPr>
              <a:t>« Rien de plus fragile que la faculté humaine d’admettre la réalité, d’accepter sans réserves l’</a:t>
            </a:r>
            <a:r>
              <a:rPr lang="fr-FR" dirty="0" err="1">
                <a:latin typeface="Garamond"/>
                <a:cs typeface="Garamond"/>
              </a:rPr>
              <a:t>impérieuse</a:t>
            </a:r>
            <a:r>
              <a:rPr lang="fr-FR" dirty="0">
                <a:latin typeface="Garamond"/>
                <a:cs typeface="Garamond"/>
              </a:rPr>
              <a:t> prérogative du réel. (…) Le réel n’est généralement admis que sous certaines conditions et seulement jusqu’à un certain point : s’il abuse et se montre déplaisant, la tolérance est suspendue. Un arrêt de perception met alors la conscience à l’abri de tout spectacle indésirable. Quant au réel, s’il insiste et tient absolument à être perçu, il pourra toujours aller se faire voir </a:t>
            </a:r>
            <a:r>
              <a:rPr lang="fr-FR" i="1" dirty="0">
                <a:latin typeface="Garamond"/>
                <a:cs typeface="Garamond"/>
              </a:rPr>
              <a:t>ailleurs. » </a:t>
            </a:r>
          </a:p>
          <a:p>
            <a:pPr marL="0" indent="0" algn="r">
              <a:buNone/>
            </a:pPr>
            <a:endParaRPr lang="fr-FR" i="1" dirty="0">
              <a:latin typeface="Garamond"/>
              <a:cs typeface="Garamond"/>
            </a:endParaRPr>
          </a:p>
          <a:p>
            <a:pPr marL="0" indent="0" algn="r">
              <a:buNone/>
            </a:pPr>
            <a:r>
              <a:rPr lang="fr-FR" dirty="0">
                <a:latin typeface="Garamond"/>
                <a:cs typeface="Garamond"/>
              </a:rPr>
              <a:t>Clément Rosset, </a:t>
            </a:r>
            <a:r>
              <a:rPr lang="fr-FR" i="1" dirty="0">
                <a:latin typeface="Garamond"/>
                <a:cs typeface="Garamond"/>
              </a:rPr>
              <a:t>Le réel et son double</a:t>
            </a:r>
            <a:endParaRPr lang="fr-FR" dirty="0">
              <a:latin typeface="Garamond"/>
              <a:cs typeface="Garamond"/>
            </a:endParaRPr>
          </a:p>
          <a:p>
            <a:pPr marL="0" indent="0" algn="just">
              <a:buNone/>
            </a:pPr>
            <a:endParaRPr lang="fr-FR" i="1" dirty="0">
              <a:latin typeface="Garamond"/>
              <a:cs typeface="Garamond"/>
            </a:endParaRPr>
          </a:p>
          <a:p>
            <a:pPr marL="0" indent="0" algn="just">
              <a:buNone/>
            </a:pPr>
            <a:endParaRPr lang="fr-FR" dirty="0">
              <a:latin typeface="Garamond"/>
              <a:cs typeface="Garamond"/>
            </a:endParaRPr>
          </a:p>
          <a:p>
            <a:pPr marL="0" indent="0" algn="just">
              <a:buNone/>
            </a:pPr>
            <a:endParaRPr lang="it-IT" dirty="0">
              <a:latin typeface="Garamond"/>
              <a:cs typeface="Garamond"/>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2350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6B471-F3C5-444A-8BDB-25A2F73754CA}"/>
              </a:ext>
            </a:extLst>
          </p:cNvPr>
          <p:cNvSpPr>
            <a:spLocks noGrp="1"/>
          </p:cNvSpPr>
          <p:nvPr>
            <p:ph type="title"/>
          </p:nvPr>
        </p:nvSpPr>
        <p:spPr/>
        <p:txBody>
          <a:bodyPr/>
          <a:lstStyle/>
          <a:p>
            <a:pPr algn="ctr"/>
            <a:r>
              <a:rPr lang="fr-FR" b="1" dirty="0">
                <a:latin typeface="Garamond" panose="02020404030301010803" pitchFamily="18" charset="0"/>
              </a:rPr>
              <a:t>Quand le réel va se faire voir « ailleurs » </a:t>
            </a:r>
            <a:br>
              <a:rPr lang="fr-FR" b="1" dirty="0">
                <a:latin typeface="Garamond" panose="02020404030301010803" pitchFamily="18" charset="0"/>
              </a:rPr>
            </a:br>
            <a:r>
              <a:rPr lang="fr-FR" b="1" dirty="0">
                <a:latin typeface="Garamond" panose="02020404030301010803" pitchFamily="18" charset="0"/>
              </a:rPr>
              <a:t>Les pathologies du regard </a:t>
            </a:r>
            <a:r>
              <a:rPr lang="fr-FR" dirty="0">
                <a:latin typeface="Garamond" panose="02020404030301010803" pitchFamily="18" charset="0"/>
              </a:rPr>
              <a:t>: le déni</a:t>
            </a:r>
          </a:p>
        </p:txBody>
      </p:sp>
      <p:pic>
        <p:nvPicPr>
          <p:cNvPr id="5" name="Espace réservé du contenu 4">
            <a:extLst>
              <a:ext uri="{FF2B5EF4-FFF2-40B4-BE49-F238E27FC236}">
                <a16:creationId xmlns:a16="http://schemas.microsoft.com/office/drawing/2014/main" id="{D1F75AC2-4ABC-2E46-8099-8770014DF178}"/>
              </a:ext>
            </a:extLst>
          </p:cNvPr>
          <p:cNvPicPr>
            <a:picLocks noGrp="1" noChangeAspect="1"/>
          </p:cNvPicPr>
          <p:nvPr>
            <p:ph idx="1"/>
          </p:nvPr>
        </p:nvPicPr>
        <p:blipFill>
          <a:blip r:embed="rId2"/>
          <a:stretch>
            <a:fillRect/>
          </a:stretch>
        </p:blipFill>
        <p:spPr>
          <a:xfrm>
            <a:off x="3830782" y="1863337"/>
            <a:ext cx="4364182" cy="4119003"/>
          </a:xfrm>
        </p:spPr>
      </p:pic>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72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813AAC-87EC-9942-8D82-45651E8C4A2A}"/>
              </a:ext>
            </a:extLst>
          </p:cNvPr>
          <p:cNvSpPr>
            <a:spLocks noGrp="1"/>
          </p:cNvSpPr>
          <p:nvPr>
            <p:ph type="title"/>
          </p:nvPr>
        </p:nvSpPr>
        <p:spPr/>
        <p:txBody>
          <a:bodyPr>
            <a:normAutofit/>
          </a:bodyPr>
          <a:lstStyle/>
          <a:p>
            <a:pPr algn="ctr"/>
            <a:r>
              <a:rPr lang="fr-FR" sz="4000" b="1" dirty="0">
                <a:latin typeface="Garamond" panose="02020404030301010803" pitchFamily="18" charset="0"/>
              </a:rPr>
              <a:t>Les pathologies du regard </a:t>
            </a:r>
            <a:r>
              <a:rPr lang="fr-FR" dirty="0">
                <a:latin typeface="Garamond" panose="02020404030301010803" pitchFamily="18" charset="0"/>
              </a:rPr>
              <a:t>: la projection</a:t>
            </a: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Espace réservé du contenu 4">
            <a:extLst>
              <a:ext uri="{FF2B5EF4-FFF2-40B4-BE49-F238E27FC236}">
                <a16:creationId xmlns:a16="http://schemas.microsoft.com/office/drawing/2014/main" id="{80CA0792-D132-8342-B8E6-5ADB964CE1E0}"/>
              </a:ext>
            </a:extLst>
          </p:cNvPr>
          <p:cNvPicPr>
            <a:picLocks noGrp="1" noChangeAspect="1"/>
          </p:cNvPicPr>
          <p:nvPr>
            <p:ph idx="1"/>
          </p:nvPr>
        </p:nvPicPr>
        <p:blipFill>
          <a:blip r:embed="rId3"/>
          <a:stretch>
            <a:fillRect/>
          </a:stretch>
        </p:blipFill>
        <p:spPr>
          <a:xfrm>
            <a:off x="4750919" y="1825625"/>
            <a:ext cx="2690162" cy="4351338"/>
          </a:xfrm>
        </p:spPr>
      </p:pic>
    </p:spTree>
    <p:extLst>
      <p:ext uri="{BB962C8B-B14F-4D97-AF65-F5344CB8AC3E}">
        <p14:creationId xmlns:p14="http://schemas.microsoft.com/office/powerpoint/2010/main" val="136594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F38278-2932-B949-925D-B7304A11689E}"/>
              </a:ext>
            </a:extLst>
          </p:cNvPr>
          <p:cNvSpPr>
            <a:spLocks noGrp="1"/>
          </p:cNvSpPr>
          <p:nvPr>
            <p:ph type="title"/>
          </p:nvPr>
        </p:nvSpPr>
        <p:spPr/>
        <p:txBody>
          <a:bodyPr/>
          <a:lstStyle/>
          <a:p>
            <a:pPr algn="ctr"/>
            <a:r>
              <a:rPr lang="fr-FR" dirty="0">
                <a:latin typeface="Garamond" panose="02020404030301010803" pitchFamily="18" charset="0"/>
              </a:rPr>
              <a:t>Les pathologies du regard :  l’idolâtrie</a:t>
            </a:r>
          </a:p>
        </p:txBody>
      </p:sp>
      <p:pic>
        <p:nvPicPr>
          <p:cNvPr id="4" name="Espace réservé du contenu 3">
            <a:extLst>
              <a:ext uri="{FF2B5EF4-FFF2-40B4-BE49-F238E27FC236}">
                <a16:creationId xmlns:a16="http://schemas.microsoft.com/office/drawing/2014/main" id="{989041E5-902F-8945-B755-2DCB0C5C5071}"/>
              </a:ext>
            </a:extLst>
          </p:cNvPr>
          <p:cNvPicPr>
            <a:picLocks noGrp="1" noChangeAspect="1"/>
          </p:cNvPicPr>
          <p:nvPr>
            <p:ph idx="1"/>
          </p:nvPr>
        </p:nvPicPr>
        <p:blipFill>
          <a:blip r:embed="rId2"/>
          <a:stretch>
            <a:fillRect/>
          </a:stretch>
        </p:blipFill>
        <p:spPr>
          <a:xfrm>
            <a:off x="2082800" y="1981994"/>
            <a:ext cx="2336800" cy="3479800"/>
          </a:xfrm>
        </p:spPr>
      </p:pic>
      <p:pic>
        <p:nvPicPr>
          <p:cNvPr id="5" name="Image 4">
            <a:extLst>
              <a:ext uri="{FF2B5EF4-FFF2-40B4-BE49-F238E27FC236}">
                <a16:creationId xmlns:a16="http://schemas.microsoft.com/office/drawing/2014/main" id="{7CE4E619-E5C2-CB42-A5A2-205D3F76A50F}"/>
              </a:ext>
            </a:extLst>
          </p:cNvPr>
          <p:cNvPicPr>
            <a:picLocks noChangeAspect="1"/>
          </p:cNvPicPr>
          <p:nvPr/>
        </p:nvPicPr>
        <p:blipFill>
          <a:blip r:embed="rId3"/>
          <a:stretch>
            <a:fillRect/>
          </a:stretch>
        </p:blipFill>
        <p:spPr>
          <a:xfrm>
            <a:off x="5803899" y="1981994"/>
            <a:ext cx="3283967" cy="3479800"/>
          </a:xfrm>
          <a:prstGeom prst="rect">
            <a:avLst/>
          </a:prstGeom>
        </p:spPr>
      </p:pic>
    </p:spTree>
    <p:extLst>
      <p:ext uri="{BB962C8B-B14F-4D97-AF65-F5344CB8AC3E}">
        <p14:creationId xmlns:p14="http://schemas.microsoft.com/office/powerpoint/2010/main" val="335359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BE74C-F4FF-4840-AA0C-5D8E1E653768}"/>
              </a:ext>
            </a:extLst>
          </p:cNvPr>
          <p:cNvSpPr>
            <a:spLocks noGrp="1"/>
          </p:cNvSpPr>
          <p:nvPr>
            <p:ph type="title"/>
          </p:nvPr>
        </p:nvSpPr>
        <p:spPr/>
        <p:txBody>
          <a:bodyPr>
            <a:normAutofit fontScale="90000"/>
          </a:bodyPr>
          <a:lstStyle/>
          <a:p>
            <a:pPr algn="ctr"/>
            <a:br>
              <a:rPr lang="fr-FR" sz="3600" b="1" dirty="0">
                <a:latin typeface="Garamond" panose="02020404030301010803" pitchFamily="18" charset="0"/>
              </a:rPr>
            </a:br>
            <a:r>
              <a:rPr lang="fr-FR" sz="3600" b="1" dirty="0">
                <a:latin typeface="Garamond" panose="02020404030301010803" pitchFamily="18" charset="0"/>
              </a:rPr>
              <a:t>Les pathologies du regard </a:t>
            </a:r>
            <a:r>
              <a:rPr lang="fr-FR" sz="3600" dirty="0">
                <a:latin typeface="Garamond" panose="02020404030301010803" pitchFamily="18" charset="0"/>
              </a:rPr>
              <a:t>: </a:t>
            </a:r>
            <a:br>
              <a:rPr lang="fr-FR" sz="3600" dirty="0">
                <a:latin typeface="Garamond" panose="02020404030301010803" pitchFamily="18" charset="0"/>
              </a:rPr>
            </a:br>
            <a:r>
              <a:rPr lang="fr-FR" sz="3600" dirty="0">
                <a:latin typeface="Garamond" panose="02020404030301010803" pitchFamily="18" charset="0"/>
              </a:rPr>
              <a:t>le narcissisme et la mise en scène de soi</a:t>
            </a:r>
          </a:p>
        </p:txBody>
      </p:sp>
      <p:pic>
        <p:nvPicPr>
          <p:cNvPr id="5" name="Espace réservé du contenu 4">
            <a:extLst>
              <a:ext uri="{FF2B5EF4-FFF2-40B4-BE49-F238E27FC236}">
                <a16:creationId xmlns:a16="http://schemas.microsoft.com/office/drawing/2014/main" id="{7D7163FD-3AB3-B440-9912-1EAC22AC2394}"/>
              </a:ext>
            </a:extLst>
          </p:cNvPr>
          <p:cNvPicPr>
            <a:picLocks noGrp="1" noChangeAspect="1"/>
          </p:cNvPicPr>
          <p:nvPr>
            <p:ph idx="1"/>
          </p:nvPr>
        </p:nvPicPr>
        <p:blipFill>
          <a:blip r:embed="rId2"/>
          <a:stretch>
            <a:fillRect/>
          </a:stretch>
        </p:blipFill>
        <p:spPr>
          <a:xfrm>
            <a:off x="3404373" y="2021114"/>
            <a:ext cx="5185571" cy="3535852"/>
          </a:xfrm>
        </p:spPr>
      </p:pic>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811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496122"/>
            <a:ext cx="8229600" cy="795791"/>
          </a:xfrm>
        </p:spPr>
        <p:txBody>
          <a:bodyPr>
            <a:normAutofit/>
          </a:bodyPr>
          <a:lstStyle/>
          <a:p>
            <a:r>
              <a:rPr lang="nl-BE" b="1" dirty="0">
                <a:latin typeface="Garamond"/>
                <a:cs typeface="Garamond"/>
              </a:rPr>
              <a:t>Les pathologies du regard</a:t>
            </a:r>
            <a:endParaRPr lang="it-IT" b="1" dirty="0">
              <a:latin typeface="Garamond"/>
              <a:cs typeface="Garamond"/>
            </a:endParaRPr>
          </a:p>
        </p:txBody>
      </p:sp>
      <p:sp>
        <p:nvSpPr>
          <p:cNvPr id="3" name="Espace réservé du contenu 2"/>
          <p:cNvSpPr>
            <a:spLocks noGrp="1"/>
          </p:cNvSpPr>
          <p:nvPr>
            <p:ph idx="1"/>
          </p:nvPr>
        </p:nvSpPr>
        <p:spPr/>
        <p:txBody>
          <a:bodyPr>
            <a:normAutofit/>
          </a:bodyPr>
          <a:lstStyle/>
          <a:p>
            <a:pPr algn="just"/>
            <a:endParaRPr lang="fr-FR" dirty="0">
              <a:latin typeface="Garamond"/>
              <a:cs typeface="Garamond"/>
            </a:endParaRPr>
          </a:p>
          <a:p>
            <a:pPr algn="just"/>
            <a:r>
              <a:rPr lang="fr-FR" dirty="0">
                <a:latin typeface="Garamond"/>
                <a:cs typeface="Garamond"/>
              </a:rPr>
              <a:t>Le narcissisme </a:t>
            </a:r>
          </a:p>
          <a:p>
            <a:pPr algn="just"/>
            <a:r>
              <a:rPr lang="fr-FR" dirty="0">
                <a:latin typeface="Garamond"/>
                <a:cs typeface="Garamond"/>
              </a:rPr>
              <a:t>Le déni</a:t>
            </a:r>
          </a:p>
          <a:p>
            <a:pPr algn="just"/>
            <a:r>
              <a:rPr lang="fr-FR" dirty="0">
                <a:latin typeface="Garamond"/>
                <a:cs typeface="Garamond"/>
              </a:rPr>
              <a:t>La projection</a:t>
            </a:r>
          </a:p>
          <a:p>
            <a:pPr algn="just"/>
            <a:r>
              <a:rPr lang="fr-FR" dirty="0">
                <a:latin typeface="Garamond"/>
                <a:cs typeface="Garamond"/>
              </a:rPr>
              <a:t>L’idolâtrie (derrière tout iconoclaste il y a un idolâtre)</a:t>
            </a:r>
          </a:p>
          <a:p>
            <a:pPr algn="just"/>
            <a:endParaRPr lang="fr-FR" dirty="0">
              <a:latin typeface="Garamond"/>
              <a:cs typeface="Garamond"/>
            </a:endParaRPr>
          </a:p>
          <a:p>
            <a:pPr algn="just">
              <a:buFont typeface="Wingdings" charset="0"/>
              <a:buChar char="à"/>
            </a:pPr>
            <a:r>
              <a:rPr lang="fr-FR" dirty="0">
                <a:latin typeface="Garamond"/>
                <a:cs typeface="Garamond"/>
              </a:rPr>
              <a:t>Le </a:t>
            </a:r>
            <a:r>
              <a:rPr lang="fr-FR" dirty="0" err="1">
                <a:latin typeface="Garamond"/>
                <a:cs typeface="Garamond"/>
              </a:rPr>
              <a:t>conspirationnisme</a:t>
            </a:r>
            <a:r>
              <a:rPr lang="fr-FR" dirty="0">
                <a:latin typeface="Garamond"/>
                <a:cs typeface="Garamond"/>
              </a:rPr>
              <a:t> comme conséquence des pathologies du regard. </a:t>
            </a:r>
          </a:p>
          <a:p>
            <a:pPr marL="0" indent="0" algn="just">
              <a:buNone/>
            </a:pPr>
            <a:endParaRPr lang="fr-FR" dirty="0">
              <a:latin typeface="Garamond"/>
              <a:cs typeface="Garamond"/>
            </a:endParaRPr>
          </a:p>
          <a:p>
            <a:pPr marL="0" indent="0" algn="just">
              <a:buNone/>
            </a:pPr>
            <a:endParaRPr lang="fr-FR" dirty="0">
              <a:latin typeface="Garamond"/>
              <a:cs typeface="Garamond"/>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31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C80D0-6A2C-6E46-A628-9C15F3B2B017}"/>
              </a:ext>
            </a:extLst>
          </p:cNvPr>
          <p:cNvSpPr>
            <a:spLocks noGrp="1"/>
          </p:cNvSpPr>
          <p:nvPr>
            <p:ph type="title"/>
          </p:nvPr>
        </p:nvSpPr>
        <p:spPr/>
        <p:txBody>
          <a:bodyPr/>
          <a:lstStyle/>
          <a:p>
            <a:pPr algn="ctr"/>
            <a:r>
              <a:rPr lang="fr-FR" dirty="0">
                <a:latin typeface="Garamond" panose="02020404030301010803" pitchFamily="18" charset="0"/>
              </a:rPr>
              <a:t>Retour sur le discours conspirationniste :</a:t>
            </a:r>
            <a:br>
              <a:rPr lang="fr-FR" dirty="0">
                <a:latin typeface="Garamond" panose="02020404030301010803" pitchFamily="18" charset="0"/>
              </a:rPr>
            </a:br>
            <a:r>
              <a:rPr lang="fr-FR" dirty="0">
                <a:latin typeface="Garamond" panose="02020404030301010803" pitchFamily="18" charset="0"/>
              </a:rPr>
              <a:t>Quel diagnostic?</a:t>
            </a:r>
          </a:p>
        </p:txBody>
      </p:sp>
      <p:sp>
        <p:nvSpPr>
          <p:cNvPr id="3" name="Espace réservé du contenu 2">
            <a:extLst>
              <a:ext uri="{FF2B5EF4-FFF2-40B4-BE49-F238E27FC236}">
                <a16:creationId xmlns:a16="http://schemas.microsoft.com/office/drawing/2014/main" id="{38004358-9206-4343-A2AB-4B3E434F6A2A}"/>
              </a:ext>
            </a:extLst>
          </p:cNvPr>
          <p:cNvSpPr>
            <a:spLocks noGrp="1"/>
          </p:cNvSpPr>
          <p:nvPr>
            <p:ph idx="1"/>
          </p:nvPr>
        </p:nvSpPr>
        <p:spPr/>
        <p:txBody>
          <a:bodyPr/>
          <a:lstStyle/>
          <a:p>
            <a:endParaRPr lang="fr-FR" dirty="0"/>
          </a:p>
          <a:p>
            <a:endParaRPr lang="fr-FR" dirty="0">
              <a:latin typeface="Garamond" panose="02020404030301010803" pitchFamily="18" charset="0"/>
            </a:endParaRPr>
          </a:p>
          <a:p>
            <a:r>
              <a:rPr lang="fr-FR" dirty="0">
                <a:latin typeface="Garamond" panose="02020404030301010803" pitchFamily="18" charset="0"/>
              </a:rPr>
              <a:t>L’image du millefeuille argumentatif</a:t>
            </a:r>
          </a:p>
          <a:p>
            <a:r>
              <a:rPr lang="fr-FR" dirty="0">
                <a:latin typeface="Garamond" panose="02020404030301010803" pitchFamily="18" charset="0"/>
              </a:rPr>
              <a:t>L’image de l’arborescence</a:t>
            </a:r>
          </a:p>
          <a:p>
            <a:r>
              <a:rPr lang="fr-FR" dirty="0">
                <a:latin typeface="Garamond" panose="02020404030301010803" pitchFamily="18" charset="0"/>
              </a:rPr>
              <a:t>La réalisation du rhizome</a:t>
            </a:r>
          </a:p>
          <a:p>
            <a:r>
              <a:rPr lang="fr-FR" dirty="0">
                <a:latin typeface="Garamond" panose="02020404030301010803" pitchFamily="18" charset="0"/>
              </a:rPr>
              <a:t>L’absence de structure argumentative est-elle un biais du raisonnement?</a:t>
            </a:r>
          </a:p>
        </p:txBody>
      </p:sp>
    </p:spTree>
    <p:extLst>
      <p:ext uri="{BB962C8B-B14F-4D97-AF65-F5344CB8AC3E}">
        <p14:creationId xmlns:p14="http://schemas.microsoft.com/office/powerpoint/2010/main" val="3061025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45D5AB-C7C1-1645-80DC-F43291FBBAA4}"/>
              </a:ext>
            </a:extLst>
          </p:cNvPr>
          <p:cNvSpPr>
            <a:spLocks noGrp="1"/>
          </p:cNvSpPr>
          <p:nvPr>
            <p:ph type="title"/>
          </p:nvPr>
        </p:nvSpPr>
        <p:spPr/>
        <p:txBody>
          <a:bodyPr/>
          <a:lstStyle/>
          <a:p>
            <a:pPr algn="ctr"/>
            <a:r>
              <a:rPr lang="fr-FR" dirty="0">
                <a:latin typeface="Garamond" panose="02020404030301010803" pitchFamily="18" charset="0"/>
              </a:rPr>
              <a:t>L’argument du chaudron</a:t>
            </a:r>
          </a:p>
        </p:txBody>
      </p:sp>
      <p:sp>
        <p:nvSpPr>
          <p:cNvPr id="3" name="Espace réservé du contenu 2">
            <a:extLst>
              <a:ext uri="{FF2B5EF4-FFF2-40B4-BE49-F238E27FC236}">
                <a16:creationId xmlns:a16="http://schemas.microsoft.com/office/drawing/2014/main" id="{12DADC0C-7406-CE49-9408-7ADD37980B81}"/>
              </a:ext>
            </a:extLst>
          </p:cNvPr>
          <p:cNvSpPr>
            <a:spLocks noGrp="1"/>
          </p:cNvSpPr>
          <p:nvPr>
            <p:ph idx="1"/>
          </p:nvPr>
        </p:nvSpPr>
        <p:spPr/>
        <p:txBody>
          <a:bodyPr/>
          <a:lstStyle/>
          <a:p>
            <a:endParaRPr lang="fr-FR" dirty="0">
              <a:latin typeface="Garamond" panose="02020404030301010803" pitchFamily="18" charset="0"/>
            </a:endParaRPr>
          </a:p>
          <a:p>
            <a:r>
              <a:rPr lang="fr-FR" sz="4000" dirty="0">
                <a:latin typeface="Garamond" panose="02020404030301010803" pitchFamily="18" charset="0"/>
              </a:rPr>
              <a:t>-Je t’ai prêté mon chaudron et tu me l’as rendu troué</a:t>
            </a:r>
          </a:p>
          <a:p>
            <a:r>
              <a:rPr lang="fr-FR" sz="4000" dirty="0">
                <a:latin typeface="Garamond" panose="02020404030301010803" pitchFamily="18" charset="0"/>
              </a:rPr>
              <a:t>-D’abord, tu ne m’as jamais prêté ton chaudron, ensuite, je te l’ai rendu intact et d’ailleurs, quand tu me l’as prêté, il était déjà troué</a:t>
            </a:r>
          </a:p>
        </p:txBody>
      </p:sp>
    </p:spTree>
    <p:extLst>
      <p:ext uri="{BB962C8B-B14F-4D97-AF65-F5344CB8AC3E}">
        <p14:creationId xmlns:p14="http://schemas.microsoft.com/office/powerpoint/2010/main" val="180586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32669" y="1687907"/>
            <a:ext cx="6343650" cy="3582954"/>
          </a:xfrm>
        </p:spPr>
        <p:txBody>
          <a:bodyPr>
            <a:normAutofit fontScale="90000"/>
          </a:bodyPr>
          <a:lstStyle/>
          <a:p>
            <a:r>
              <a:rPr lang="fr-BE" dirty="0">
                <a:latin typeface="Garamond" panose="02020404030301010803" pitchFamily="18" charset="0"/>
              </a:rPr>
              <a:t>Leçon 6 : </a:t>
            </a:r>
            <a:br>
              <a:rPr lang="fr-BE" dirty="0"/>
            </a:br>
            <a:br>
              <a:rPr lang="fr-BE" dirty="0"/>
            </a:br>
            <a:r>
              <a:rPr lang="fr-BE" b="1" dirty="0">
                <a:latin typeface="Garamond"/>
                <a:cs typeface="Garamond"/>
              </a:rPr>
              <a:t>Le vraisemblable</a:t>
            </a:r>
            <a:br>
              <a:rPr lang="fr-BE" dirty="0">
                <a:latin typeface="Garamond" panose="02020404030301010803" pitchFamily="18" charset="0"/>
              </a:rPr>
            </a:br>
            <a:br>
              <a:rPr lang="fr-BE" dirty="0">
                <a:latin typeface="Garamond" panose="02020404030301010803" pitchFamily="18" charset="0"/>
              </a:rPr>
            </a:br>
            <a:endParaRPr lang="fr-BE" dirty="0">
              <a:latin typeface="Garamond" panose="02020404030301010803" pitchFamily="18" charset="0"/>
            </a:endParaRPr>
          </a:p>
        </p:txBody>
      </p:sp>
      <p:pic>
        <p:nvPicPr>
          <p:cNvPr id="5" name="Image 4"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7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45D75-DF45-B64E-A05C-A6E528E5FE17}"/>
              </a:ext>
            </a:extLst>
          </p:cNvPr>
          <p:cNvSpPr>
            <a:spLocks noGrp="1"/>
          </p:cNvSpPr>
          <p:nvPr>
            <p:ph type="title"/>
          </p:nvPr>
        </p:nvSpPr>
        <p:spPr/>
        <p:txBody>
          <a:bodyPr/>
          <a:lstStyle/>
          <a:p>
            <a:pPr algn="ctr"/>
            <a:r>
              <a:rPr lang="fr-FR" dirty="0">
                <a:latin typeface="Garamond" panose="02020404030301010803" pitchFamily="18" charset="0"/>
              </a:rPr>
              <a:t>Le chaudron conspirationniste :</a:t>
            </a:r>
            <a:br>
              <a:rPr lang="fr-FR" dirty="0">
                <a:latin typeface="Garamond" panose="02020404030301010803" pitchFamily="18" charset="0"/>
              </a:rPr>
            </a:br>
            <a:r>
              <a:rPr lang="fr-FR" dirty="0">
                <a:latin typeface="Garamond" panose="02020404030301010803" pitchFamily="18" charset="0"/>
              </a:rPr>
              <a:t>des associations déguisées en argumentation</a:t>
            </a:r>
          </a:p>
        </p:txBody>
      </p:sp>
      <p:sp>
        <p:nvSpPr>
          <p:cNvPr id="3" name="Espace réservé du contenu 2">
            <a:extLst>
              <a:ext uri="{FF2B5EF4-FFF2-40B4-BE49-F238E27FC236}">
                <a16:creationId xmlns:a16="http://schemas.microsoft.com/office/drawing/2014/main" id="{72B6C458-9233-C045-AC70-A218F9614A95}"/>
              </a:ext>
            </a:extLst>
          </p:cNvPr>
          <p:cNvSpPr>
            <a:spLocks noGrp="1"/>
          </p:cNvSpPr>
          <p:nvPr>
            <p:ph idx="1"/>
          </p:nvPr>
        </p:nvSpPr>
        <p:spPr/>
        <p:txBody>
          <a:bodyPr/>
          <a:lstStyle/>
          <a:p>
            <a:endParaRPr lang="fr-FR" dirty="0"/>
          </a:p>
          <a:p>
            <a:r>
              <a:rPr lang="fr-FR" dirty="0">
                <a:latin typeface="Garamond" panose="02020404030301010803" pitchFamily="18" charset="0"/>
              </a:rPr>
              <a:t>L’interprétation reprend ses droits sur l’argumentation</a:t>
            </a:r>
          </a:p>
          <a:p>
            <a:r>
              <a:rPr lang="fr-FR" dirty="0">
                <a:latin typeface="Garamond" panose="02020404030301010803" pitchFamily="18" charset="0"/>
              </a:rPr>
              <a:t>Freud et l’interprétation des rêves : les associations</a:t>
            </a:r>
          </a:p>
          <a:p>
            <a:r>
              <a:rPr lang="fr-FR" dirty="0">
                <a:latin typeface="Garamond" panose="02020404030301010803" pitchFamily="18" charset="0"/>
              </a:rPr>
              <a:t>Un retour inattendu du paradigme indiciaire</a:t>
            </a:r>
          </a:p>
          <a:p>
            <a:r>
              <a:rPr lang="fr-FR" dirty="0">
                <a:latin typeface="Garamond" panose="02020404030301010803" pitchFamily="18" charset="0"/>
              </a:rPr>
              <a:t>Voilà pourquoi l’indice se présente comme une preuve</a:t>
            </a:r>
          </a:p>
          <a:p>
            <a:r>
              <a:rPr lang="fr-FR" dirty="0">
                <a:latin typeface="Garamond" panose="02020404030301010803" pitchFamily="18" charset="0"/>
              </a:rPr>
              <a:t>Tout indice conspire vers une vision du monde</a:t>
            </a:r>
          </a:p>
        </p:txBody>
      </p:sp>
    </p:spTree>
    <p:extLst>
      <p:ext uri="{BB962C8B-B14F-4D97-AF65-F5344CB8AC3E}">
        <p14:creationId xmlns:p14="http://schemas.microsoft.com/office/powerpoint/2010/main" val="764810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040829"/>
            <a:ext cx="8229600" cy="5085335"/>
          </a:xfrm>
        </p:spPr>
        <p:txBody>
          <a:bodyPr>
            <a:normAutofit lnSpcReduction="10000"/>
          </a:bodyPr>
          <a:lstStyle/>
          <a:p>
            <a:pPr marL="0" indent="0" algn="ctr">
              <a:buNone/>
            </a:pPr>
            <a:r>
              <a:rPr lang="fr-FR" sz="3600" i="1" dirty="0">
                <a:latin typeface="Garamond"/>
                <a:cs typeface="Garamond"/>
              </a:rPr>
              <a:t>Interprétation et argumentation</a:t>
            </a:r>
          </a:p>
          <a:p>
            <a:pPr marL="0" indent="0" algn="ctr">
              <a:buNone/>
            </a:pPr>
            <a:r>
              <a:rPr lang="fr-FR" sz="3600" i="1" dirty="0">
                <a:latin typeface="Garamond"/>
                <a:cs typeface="Garamond"/>
              </a:rPr>
              <a:t>Un dialogue est-il possible?</a:t>
            </a:r>
          </a:p>
          <a:p>
            <a:pPr marL="0" indent="0" algn="just">
              <a:buNone/>
            </a:pPr>
            <a:r>
              <a:rPr lang="fr-BE" sz="3000" dirty="0">
                <a:latin typeface="Garamond"/>
                <a:cs typeface="Garamond"/>
              </a:rPr>
              <a:t>« Aussi une civilisation supérieure devra-t-elle donner un cerveau double à l’homme, quelque chose comme deux compartiments cérébraux, l’un pour être sensible à la science, l’autre à ce qui n’est pas la science ; juxtaposés, sans empiètement, séparables, étanches : c’est là ce qu’exige la santé. »</a:t>
            </a:r>
          </a:p>
          <a:p>
            <a:pPr marL="0" indent="0" algn="just">
              <a:buNone/>
            </a:pPr>
            <a:endParaRPr lang="fr-BE" dirty="0">
              <a:latin typeface="Garamond"/>
              <a:cs typeface="Garamond"/>
            </a:endParaRPr>
          </a:p>
          <a:p>
            <a:pPr marL="0" indent="0" algn="r">
              <a:buNone/>
            </a:pPr>
            <a:r>
              <a:rPr lang="fr-BE" sz="2400" dirty="0">
                <a:latin typeface="Garamond"/>
                <a:cs typeface="Garamond"/>
              </a:rPr>
              <a:t>Friedrich Nietzsche, </a:t>
            </a:r>
            <a:r>
              <a:rPr lang="fr-BE" sz="2400" i="1" dirty="0">
                <a:latin typeface="Garamond"/>
                <a:cs typeface="Garamond"/>
              </a:rPr>
              <a:t>L’avenir de la science</a:t>
            </a:r>
            <a:r>
              <a:rPr lang="fr-BE" sz="2400" dirty="0">
                <a:latin typeface="Garamond"/>
                <a:cs typeface="Garamond"/>
              </a:rPr>
              <a:t>, cité par Etienne Klein, </a:t>
            </a:r>
            <a:r>
              <a:rPr lang="fr-BE" sz="2400" i="1" dirty="0">
                <a:latin typeface="Garamond"/>
                <a:cs typeface="Garamond"/>
              </a:rPr>
              <a:t>Le goût du vrai</a:t>
            </a:r>
            <a:r>
              <a:rPr lang="fr-BE" sz="2400" dirty="0">
                <a:latin typeface="Garamond"/>
                <a:cs typeface="Garamond"/>
              </a:rPr>
              <a:t>, Paris, Gallimard, collection Tracts, 2020, p. 21-22</a:t>
            </a:r>
            <a:r>
              <a:rPr lang="fr-BE" sz="2600" dirty="0">
                <a:latin typeface="Garamond"/>
                <a:cs typeface="Garamond"/>
              </a:rPr>
              <a:t>.</a:t>
            </a:r>
          </a:p>
          <a:p>
            <a:pPr marL="0" indent="0" algn="ctr">
              <a:buNone/>
            </a:pPr>
            <a:endParaRPr lang="fr-FR" sz="3600" i="1" dirty="0">
              <a:latin typeface="Garamond"/>
              <a:cs typeface="Garamond"/>
            </a:endParaRPr>
          </a:p>
          <a:p>
            <a:pPr marL="0" indent="0" algn="just">
              <a:buNone/>
            </a:pPr>
            <a:endParaRPr lang="fr-FR" i="1" dirty="0">
              <a:latin typeface="Garamond"/>
              <a:cs typeface="Garamond"/>
            </a:endParaRPr>
          </a:p>
          <a:p>
            <a:pPr marL="0" indent="0" algn="just">
              <a:buNone/>
            </a:pPr>
            <a:endParaRPr lang="it-IT" dirty="0">
              <a:latin typeface="Garamond"/>
              <a:cs typeface="Garamond"/>
            </a:endParaRPr>
          </a:p>
        </p:txBody>
      </p:sp>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799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429933"/>
            <a:ext cx="8229600" cy="1525867"/>
          </a:xfrm>
        </p:spPr>
        <p:txBody>
          <a:bodyPr>
            <a:normAutofit fontScale="90000"/>
          </a:bodyPr>
          <a:lstStyle/>
          <a:p>
            <a:br>
              <a:rPr lang="fr-BE" sz="4000" b="1" dirty="0">
                <a:latin typeface="Garamond"/>
                <a:cs typeface="Garamond"/>
              </a:rPr>
            </a:br>
            <a:r>
              <a:rPr lang="fr-BE" sz="4000" b="1" dirty="0">
                <a:latin typeface="Garamond"/>
                <a:cs typeface="Garamond"/>
              </a:rPr>
              <a:t>Le </a:t>
            </a:r>
            <a:r>
              <a:rPr lang="fr-BE" sz="4000" b="1" dirty="0" err="1">
                <a:latin typeface="Garamond"/>
                <a:cs typeface="Garamond"/>
              </a:rPr>
              <a:t>conspirationnisme</a:t>
            </a:r>
            <a:r>
              <a:rPr lang="fr-BE" sz="4000" b="1" dirty="0">
                <a:latin typeface="Garamond"/>
                <a:cs typeface="Garamond"/>
              </a:rPr>
              <a:t>, entre réalité et fantastique : des frontières peu étanches</a:t>
            </a:r>
          </a:p>
        </p:txBody>
      </p:sp>
      <p:sp>
        <p:nvSpPr>
          <p:cNvPr id="3" name="Espace réservé du contenu 2"/>
          <p:cNvSpPr>
            <a:spLocks noGrp="1"/>
          </p:cNvSpPr>
          <p:nvPr>
            <p:ph idx="1"/>
          </p:nvPr>
        </p:nvSpPr>
        <p:spPr>
          <a:xfrm>
            <a:off x="1981200" y="1955800"/>
            <a:ext cx="8229600" cy="4536146"/>
          </a:xfrm>
        </p:spPr>
        <p:txBody>
          <a:bodyPr>
            <a:normAutofit/>
          </a:bodyPr>
          <a:lstStyle/>
          <a:p>
            <a:pPr marL="0" indent="0" algn="just">
              <a:buNone/>
            </a:pPr>
            <a:endParaRPr lang="fr-BE" dirty="0">
              <a:latin typeface="Garamond"/>
              <a:cs typeface="Garamond"/>
            </a:endParaRPr>
          </a:p>
          <a:p>
            <a:pPr marL="0" indent="0" algn="just">
              <a:buNone/>
            </a:pPr>
            <a:r>
              <a:rPr lang="fr-BE" dirty="0">
                <a:latin typeface="Garamond"/>
                <a:cs typeface="Garamond"/>
              </a:rPr>
              <a:t>« Il y a du fantastique dans le conspirationnisme : or, le fantastique, on le sait depuis Todorov (1970), repose sur une « hésitation » entre fiction et réalité. N’est-ce pas cette incertitude, avec sa double promesse et son double univers, qui séduit, justement, des individus eux-mêmes parfois incertains sur les limites du réel ? »</a:t>
            </a:r>
          </a:p>
          <a:p>
            <a:pPr marL="0" indent="0" algn="r">
              <a:buNone/>
            </a:pPr>
            <a:endParaRPr lang="fr-BE" sz="2600" dirty="0">
              <a:latin typeface="Garamond"/>
              <a:cs typeface="Garamond"/>
            </a:endParaRPr>
          </a:p>
          <a:p>
            <a:pPr marL="0" indent="0" algn="r">
              <a:buNone/>
            </a:pPr>
            <a:r>
              <a:rPr lang="fr-BE" sz="2600" dirty="0">
                <a:latin typeface="Garamond"/>
                <a:cs typeface="Garamond"/>
              </a:rPr>
              <a:t>Julien Cueille, </a:t>
            </a:r>
            <a:r>
              <a:rPr lang="fr-BE" sz="2600" i="1" dirty="0">
                <a:latin typeface="Garamond"/>
                <a:cs typeface="Garamond"/>
              </a:rPr>
              <a:t>Le symptôme complotiste. Aux marges de la culture hypermoderne, </a:t>
            </a:r>
            <a:r>
              <a:rPr lang="fr-BE" sz="2600" dirty="0">
                <a:latin typeface="Garamond"/>
                <a:cs typeface="Garamond"/>
              </a:rPr>
              <a:t>Toulouse, Eres</a:t>
            </a:r>
            <a:r>
              <a:rPr lang="fr-BE" sz="2600" i="1" dirty="0">
                <a:latin typeface="Garamond"/>
                <a:cs typeface="Garamond"/>
              </a:rPr>
              <a:t>, </a:t>
            </a:r>
            <a:r>
              <a:rPr lang="fr-BE" sz="2600" dirty="0">
                <a:latin typeface="Garamond"/>
                <a:cs typeface="Garamond"/>
              </a:rPr>
              <a:t>2020, p. 10.</a:t>
            </a:r>
          </a:p>
          <a:p>
            <a:pPr marL="0" indent="0">
              <a:buNone/>
            </a:pPr>
            <a:endParaRPr lang="it-IT" dirty="0"/>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666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Espace réservé du contenu 5"/>
          <p:cNvSpPr>
            <a:spLocks noGrp="1"/>
          </p:cNvSpPr>
          <p:nvPr>
            <p:ph idx="1"/>
          </p:nvPr>
        </p:nvSpPr>
        <p:spPr>
          <a:xfrm>
            <a:off x="1981200" y="1270165"/>
            <a:ext cx="8229600" cy="5173540"/>
          </a:xfrm>
        </p:spPr>
        <p:txBody>
          <a:bodyPr>
            <a:normAutofit lnSpcReduction="10000"/>
          </a:bodyPr>
          <a:lstStyle/>
          <a:p>
            <a:pPr marL="0" indent="0" algn="just">
              <a:buNone/>
            </a:pPr>
            <a:r>
              <a:rPr lang="fr-BE" sz="2600" dirty="0">
                <a:latin typeface="Garamond"/>
                <a:cs typeface="Garamond"/>
              </a:rPr>
              <a:t>« La mythologie que dessinent ces « théories » redonnerait des droits à un univers du </a:t>
            </a:r>
            <a:r>
              <a:rPr lang="fr-BE" sz="2600" i="1" dirty="0">
                <a:latin typeface="Garamond"/>
                <a:cs typeface="Garamond"/>
              </a:rPr>
              <a:t>muthos</a:t>
            </a:r>
            <a:r>
              <a:rPr lang="fr-BE" sz="2600" dirty="0">
                <a:latin typeface="Garamond"/>
                <a:cs typeface="Garamond"/>
              </a:rPr>
              <a:t> qui ne soit ni celui du délire, ni celui de l’adhésion totale. Plus qu’une forteresse assiégée, il s’agirait d’une fenêtre ouverte, sur le bord de laquelle il peut être dangereux, mais aussi agréable et même excitant de se pencher. L’onirisme qui s’exprime dans les jeux vidéo, le cinéma ou la littérature pour adolescents, peut présenter bien des traits communs avec l’univers complotiste, au point que l’un et l’autre peuvent paraître indiscernables (Taguieff, 2005). Dans les deux cas, illusion ne veut pas dire hallucination, même si le risque de se prendre un peu trop au jeu est présent. »</a:t>
            </a:r>
          </a:p>
          <a:p>
            <a:pPr marL="0" indent="0" algn="r">
              <a:buNone/>
            </a:pPr>
            <a:endParaRPr lang="fr-BE" sz="2600" dirty="0">
              <a:latin typeface="Garamond"/>
              <a:cs typeface="Garamond"/>
            </a:endParaRPr>
          </a:p>
          <a:p>
            <a:pPr marL="0" indent="0" algn="r">
              <a:buNone/>
            </a:pPr>
            <a:r>
              <a:rPr lang="fr-BE" sz="2600" dirty="0">
                <a:latin typeface="Garamond"/>
                <a:cs typeface="Garamond"/>
              </a:rPr>
              <a:t>Julien Cueille, </a:t>
            </a:r>
            <a:r>
              <a:rPr lang="fr-BE" sz="2600" i="1" dirty="0">
                <a:latin typeface="Garamond"/>
                <a:cs typeface="Garamond"/>
              </a:rPr>
              <a:t>Le symptôme complotiste. Aux marges de la culture hypermoderne, </a:t>
            </a:r>
            <a:r>
              <a:rPr lang="fr-BE" sz="2600" dirty="0">
                <a:latin typeface="Garamond"/>
                <a:cs typeface="Garamond"/>
              </a:rPr>
              <a:t>Toulouse, Eres</a:t>
            </a:r>
            <a:r>
              <a:rPr lang="fr-BE" sz="2600" i="1" dirty="0">
                <a:latin typeface="Garamond"/>
                <a:cs typeface="Garamond"/>
              </a:rPr>
              <a:t>, </a:t>
            </a:r>
            <a:r>
              <a:rPr lang="fr-BE" sz="2600" dirty="0">
                <a:latin typeface="Garamond"/>
                <a:cs typeface="Garamond"/>
              </a:rPr>
              <a:t>2020, p. 224</a:t>
            </a:r>
          </a:p>
          <a:p>
            <a:pPr marL="0" indent="0" algn="just">
              <a:buNone/>
            </a:pPr>
            <a:endParaRPr lang="it-IT" dirty="0">
              <a:latin typeface="Garamond"/>
              <a:cs typeface="Garamond"/>
            </a:endParaRPr>
          </a:p>
        </p:txBody>
      </p:sp>
      <p:sp>
        <p:nvSpPr>
          <p:cNvPr id="2" name="ZoneTexte 1"/>
          <p:cNvSpPr txBox="1"/>
          <p:nvPr/>
        </p:nvSpPr>
        <p:spPr>
          <a:xfrm>
            <a:off x="2106112" y="441030"/>
            <a:ext cx="8104689" cy="646331"/>
          </a:xfrm>
          <a:prstGeom prst="rect">
            <a:avLst/>
          </a:prstGeom>
          <a:noFill/>
        </p:spPr>
        <p:txBody>
          <a:bodyPr wrap="square" rtlCol="0">
            <a:spAutoFit/>
          </a:bodyPr>
          <a:lstStyle/>
          <a:p>
            <a:pPr algn="ctr"/>
            <a:r>
              <a:rPr lang="fr-FR" sz="3600" b="1" dirty="0">
                <a:latin typeface="Garamond"/>
                <a:cs typeface="Garamond"/>
              </a:rPr>
              <a:t>La fiction: merveilleux ou fantastique? </a:t>
            </a:r>
          </a:p>
        </p:txBody>
      </p:sp>
    </p:spTree>
    <p:extLst>
      <p:ext uri="{BB962C8B-B14F-4D97-AF65-F5344CB8AC3E}">
        <p14:creationId xmlns:p14="http://schemas.microsoft.com/office/powerpoint/2010/main" val="306427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825134"/>
            <a:ext cx="8331200" cy="4296348"/>
          </a:xfrm>
        </p:spPr>
        <p:txBody>
          <a:bodyPr>
            <a:normAutofit lnSpcReduction="10000"/>
          </a:bodyPr>
          <a:lstStyle/>
          <a:p>
            <a:pPr marL="0" indent="0" algn="just">
              <a:buNone/>
            </a:pPr>
            <a:endParaRPr lang="fr-BE" dirty="0">
              <a:latin typeface="Garamond"/>
              <a:cs typeface="Garamond"/>
            </a:endParaRPr>
          </a:p>
          <a:p>
            <a:pPr marL="0" indent="0" algn="just">
              <a:buNone/>
            </a:pPr>
            <a:r>
              <a:rPr lang="fr-BE" dirty="0">
                <a:latin typeface="Garamond"/>
                <a:cs typeface="Garamond"/>
              </a:rPr>
              <a:t>« Nous sommes souvent incapables d’aller contre notre gloutonnerie mentale, comme si notre cerveau « collectif » n’était plus gouverné que par son hippocampe ou son amygdale, qui réagissent aux plaisirs du court terme, et de moins en moins par le cortex orbito-frontal qui intègre des objectifs de long terme et peut contrarier par son activité les tentations de la jouissance immédiate »</a:t>
            </a:r>
          </a:p>
          <a:p>
            <a:pPr marL="0" indent="0" algn="r">
              <a:buNone/>
            </a:pPr>
            <a:endParaRPr lang="fr-BE" sz="2400" dirty="0">
              <a:latin typeface="Garamond"/>
              <a:cs typeface="Garamond"/>
            </a:endParaRPr>
          </a:p>
          <a:p>
            <a:pPr marL="0" indent="0" algn="r">
              <a:buNone/>
            </a:pPr>
            <a:r>
              <a:rPr lang="fr-BE" sz="2400" dirty="0">
                <a:latin typeface="Garamond"/>
                <a:cs typeface="Garamond"/>
              </a:rPr>
              <a:t>Gérald Bronner, </a:t>
            </a:r>
            <a:r>
              <a:rPr lang="fr-BE" sz="2400" i="1" dirty="0">
                <a:latin typeface="Garamond"/>
                <a:cs typeface="Garamond"/>
              </a:rPr>
              <a:t>Déchéance de rationalité. Les tribulations d’un homme de progrès dans un monde devenu fou</a:t>
            </a:r>
            <a:r>
              <a:rPr lang="fr-BE" sz="2400" dirty="0">
                <a:latin typeface="Garamond"/>
                <a:cs typeface="Garamond"/>
              </a:rPr>
              <a:t>, Paris, Grasset, 2019, p. 236.</a:t>
            </a:r>
          </a:p>
          <a:p>
            <a:pPr marL="0" indent="0" algn="just">
              <a:buNone/>
            </a:pPr>
            <a:endParaRPr lang="it-IT" dirty="0">
              <a:latin typeface="Garamond"/>
              <a:cs typeface="Garamond"/>
            </a:endParaRPr>
          </a:p>
        </p:txBody>
      </p:sp>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ZoneTexte 1"/>
          <p:cNvSpPr txBox="1"/>
          <p:nvPr/>
        </p:nvSpPr>
        <p:spPr>
          <a:xfrm>
            <a:off x="2831558" y="624805"/>
            <a:ext cx="6529608" cy="1200329"/>
          </a:xfrm>
          <a:prstGeom prst="rect">
            <a:avLst/>
          </a:prstGeom>
          <a:noFill/>
        </p:spPr>
        <p:txBody>
          <a:bodyPr wrap="none" rtlCol="0">
            <a:spAutoFit/>
          </a:bodyPr>
          <a:lstStyle/>
          <a:p>
            <a:pPr algn="ctr"/>
            <a:r>
              <a:rPr lang="fr-FR" sz="3600" b="1" dirty="0">
                <a:latin typeface="Garamond"/>
                <a:cs typeface="Garamond"/>
              </a:rPr>
              <a:t>Condamner la fiction?</a:t>
            </a:r>
          </a:p>
          <a:p>
            <a:pPr algn="ctr"/>
            <a:r>
              <a:rPr lang="fr-FR" sz="3600" b="1" dirty="0">
                <a:latin typeface="Garamond"/>
                <a:cs typeface="Garamond"/>
              </a:rPr>
              <a:t>Le bon sucre et le mauvais sucre</a:t>
            </a:r>
          </a:p>
        </p:txBody>
      </p:sp>
    </p:spTree>
    <p:extLst>
      <p:ext uri="{BB962C8B-B14F-4D97-AF65-F5344CB8AC3E}">
        <p14:creationId xmlns:p14="http://schemas.microsoft.com/office/powerpoint/2010/main" val="2457884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2E2E2D-951E-7A4A-B4E6-F506D4A48481}"/>
              </a:ext>
            </a:extLst>
          </p:cNvPr>
          <p:cNvSpPr>
            <a:spLocks noGrp="1"/>
          </p:cNvSpPr>
          <p:nvPr>
            <p:ph type="title"/>
          </p:nvPr>
        </p:nvSpPr>
        <p:spPr/>
        <p:txBody>
          <a:bodyPr/>
          <a:lstStyle/>
          <a:p>
            <a:pPr algn="ctr"/>
            <a:r>
              <a:rPr lang="fr-FR" dirty="0">
                <a:latin typeface="Garamond" panose="02020404030301010803" pitchFamily="18" charset="0"/>
              </a:rPr>
              <a:t>Quelles solutions au </a:t>
            </a:r>
            <a:r>
              <a:rPr lang="fr-FR" dirty="0" err="1">
                <a:latin typeface="Garamond" panose="02020404030301010803" pitchFamily="18" charset="0"/>
              </a:rPr>
              <a:t>conspirationnisme</a:t>
            </a:r>
            <a:r>
              <a:rPr lang="fr-FR" dirty="0">
                <a:latin typeface="Garamond" panose="02020404030301010803" pitchFamily="18" charset="0"/>
              </a:rPr>
              <a:t>?</a:t>
            </a:r>
            <a:br>
              <a:rPr lang="fr-FR" dirty="0">
                <a:latin typeface="Garamond" panose="02020404030301010803" pitchFamily="18" charset="0"/>
              </a:rPr>
            </a:br>
            <a:r>
              <a:rPr lang="fr-FR" dirty="0">
                <a:latin typeface="Garamond" panose="02020404030301010803" pitchFamily="18" charset="0"/>
              </a:rPr>
              <a:t>Tout diagnostic a son remède</a:t>
            </a:r>
          </a:p>
        </p:txBody>
      </p:sp>
      <p:sp>
        <p:nvSpPr>
          <p:cNvPr id="3" name="Espace réservé du contenu 2">
            <a:extLst>
              <a:ext uri="{FF2B5EF4-FFF2-40B4-BE49-F238E27FC236}">
                <a16:creationId xmlns:a16="http://schemas.microsoft.com/office/drawing/2014/main" id="{93A13171-B4F6-F04A-AB0D-CF53F972F748}"/>
              </a:ext>
            </a:extLst>
          </p:cNvPr>
          <p:cNvSpPr>
            <a:spLocks noGrp="1"/>
          </p:cNvSpPr>
          <p:nvPr>
            <p:ph idx="1"/>
          </p:nvPr>
        </p:nvSpPr>
        <p:spPr/>
        <p:txBody>
          <a:bodyPr/>
          <a:lstStyle/>
          <a:p>
            <a:endParaRPr lang="fr-FR" dirty="0">
              <a:latin typeface="Garamond" panose="02020404030301010803" pitchFamily="18" charset="0"/>
            </a:endParaRPr>
          </a:p>
          <a:p>
            <a:r>
              <a:rPr lang="fr-FR" dirty="0">
                <a:latin typeface="Garamond" panose="02020404030301010803" pitchFamily="18" charset="0"/>
              </a:rPr>
              <a:t>Rétablir la vérité par la vérification des faits</a:t>
            </a:r>
          </a:p>
          <a:p>
            <a:r>
              <a:rPr lang="fr-FR" dirty="0">
                <a:latin typeface="Garamond" panose="02020404030301010803" pitchFamily="18" charset="0"/>
              </a:rPr>
              <a:t>Déconstruire les biais de raisonnement</a:t>
            </a:r>
          </a:p>
          <a:p>
            <a:r>
              <a:rPr lang="fr-FR" dirty="0">
                <a:latin typeface="Garamond" panose="02020404030301010803" pitchFamily="18" charset="0"/>
              </a:rPr>
              <a:t>Produire des caricatures</a:t>
            </a:r>
          </a:p>
          <a:p>
            <a:r>
              <a:rPr lang="fr-FR" dirty="0">
                <a:latin typeface="Garamond" panose="02020404030301010803" pitchFamily="18" charset="0"/>
              </a:rPr>
              <a:t>Produire des canulars</a:t>
            </a:r>
          </a:p>
          <a:p>
            <a:r>
              <a:rPr lang="fr-FR" dirty="0">
                <a:latin typeface="Garamond" panose="02020404030301010803" pitchFamily="18" charset="0"/>
              </a:rPr>
              <a:t>Produire une théorie du complot par la technique rhétorique</a:t>
            </a:r>
          </a:p>
        </p:txBody>
      </p:sp>
    </p:spTree>
    <p:extLst>
      <p:ext uri="{BB962C8B-B14F-4D97-AF65-F5344CB8AC3E}">
        <p14:creationId xmlns:p14="http://schemas.microsoft.com/office/powerpoint/2010/main" val="4017785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53F77D-B064-3A4E-8CEC-5E6D66BC0963}"/>
              </a:ext>
            </a:extLst>
          </p:cNvPr>
          <p:cNvSpPr>
            <a:spLocks noGrp="1"/>
          </p:cNvSpPr>
          <p:nvPr>
            <p:ph type="title"/>
          </p:nvPr>
        </p:nvSpPr>
        <p:spPr/>
        <p:txBody>
          <a:bodyPr/>
          <a:lstStyle/>
          <a:p>
            <a:pPr algn="ctr"/>
            <a:r>
              <a:rPr lang="fr-FR" dirty="0">
                <a:latin typeface="Garamond" panose="02020404030301010803" pitchFamily="18" charset="0"/>
              </a:rPr>
              <a:t>La solution rhétorique : produire pour comprendre la mécanique</a:t>
            </a:r>
          </a:p>
        </p:txBody>
      </p:sp>
      <p:sp>
        <p:nvSpPr>
          <p:cNvPr id="3" name="Espace réservé du contenu 2">
            <a:extLst>
              <a:ext uri="{FF2B5EF4-FFF2-40B4-BE49-F238E27FC236}">
                <a16:creationId xmlns:a16="http://schemas.microsoft.com/office/drawing/2014/main" id="{9AB6DD0E-F514-E64D-940C-8E92BEA1B72B}"/>
              </a:ext>
            </a:extLst>
          </p:cNvPr>
          <p:cNvSpPr>
            <a:spLocks noGrp="1"/>
          </p:cNvSpPr>
          <p:nvPr>
            <p:ph idx="1"/>
          </p:nvPr>
        </p:nvSpPr>
        <p:spPr>
          <a:xfrm>
            <a:off x="1066800" y="1955799"/>
            <a:ext cx="10287000" cy="4221163"/>
          </a:xfrm>
        </p:spPr>
        <p:txBody>
          <a:bodyPr>
            <a:normAutofit fontScale="92500" lnSpcReduction="20000"/>
          </a:bodyPr>
          <a:lstStyle/>
          <a:p>
            <a:pPr marL="0" indent="0" algn="just">
              <a:buNone/>
            </a:pPr>
            <a:r>
              <a:rPr lang="fr-BE" dirty="0">
                <a:latin typeface="Garamond" panose="02020404030301010803" pitchFamily="18" charset="0"/>
              </a:rPr>
              <a:t>Cher Théodore,</a:t>
            </a:r>
          </a:p>
          <a:p>
            <a:pPr marL="0" indent="0" algn="just">
              <a:buNone/>
            </a:pPr>
            <a:r>
              <a:rPr lang="fr-BE" dirty="0">
                <a:latin typeface="Garamond" panose="02020404030301010803" pitchFamily="18" charset="0"/>
              </a:rPr>
              <a:t> </a:t>
            </a:r>
          </a:p>
          <a:p>
            <a:pPr marL="0" indent="0" algn="just">
              <a:buNone/>
            </a:pPr>
            <a:r>
              <a:rPr lang="fr-BE" dirty="0">
                <a:latin typeface="Garamond" panose="02020404030301010803" pitchFamily="18" charset="0"/>
              </a:rPr>
              <a:t>« </a:t>
            </a:r>
            <a:r>
              <a:rPr lang="fr-BE" i="1" dirty="0">
                <a:latin typeface="Garamond" panose="02020404030301010803" pitchFamily="18" charset="0"/>
              </a:rPr>
              <a:t>Examiner, en dehors de toute autorité politique ou religieuse, les grandes questions qui touchent à l'homme et à la société, sonder librement les sources du vrai et du bien, tel est le rôle de notre Université, telle est aussi sa raison d'être </a:t>
            </a:r>
            <a:r>
              <a:rPr lang="fr-BE" dirty="0">
                <a:latin typeface="Garamond" panose="02020404030301010803" pitchFamily="18" charset="0"/>
              </a:rPr>
              <a:t>». Voici tes mots, vingt ans après avoir fondé l’Université libre de Bruxelles. </a:t>
            </a:r>
          </a:p>
          <a:p>
            <a:pPr marL="0" indent="0" algn="just">
              <a:buNone/>
            </a:pPr>
            <a:r>
              <a:rPr lang="fr-BE" dirty="0">
                <a:latin typeface="Garamond" panose="02020404030301010803" pitchFamily="18" charset="0"/>
              </a:rPr>
              <a:t>Ne serais-tu pas indigné, Théodore, de constater ce qu’est devenu ta chère Université ? Ne serais-tu pas révolté de constater telle conspiration ? En effet, nous avons découvert le dessein caché d’Emmanuelle Danblon, censée nous construire un esprit critique au sein de son cours de critiques des sources. Pense-t-elle nous duper ? C’est nous sous-estimer. Nous savons qu’il s’agit pour elle de régner sur la recherche en rhétorique en repérant les potentiels menaces : les étudiants les plus éveillés. </a:t>
            </a:r>
          </a:p>
          <a:p>
            <a:endParaRPr lang="fr-FR" dirty="0"/>
          </a:p>
        </p:txBody>
      </p:sp>
    </p:spTree>
    <p:extLst>
      <p:ext uri="{BB962C8B-B14F-4D97-AF65-F5344CB8AC3E}">
        <p14:creationId xmlns:p14="http://schemas.microsoft.com/office/powerpoint/2010/main" val="4220742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8B9655-B795-F349-B195-26DB6C282452}"/>
              </a:ext>
            </a:extLst>
          </p:cNvPr>
          <p:cNvSpPr/>
          <p:nvPr/>
        </p:nvSpPr>
        <p:spPr>
          <a:xfrm>
            <a:off x="635000" y="457200"/>
            <a:ext cx="10718800" cy="5668027"/>
          </a:xfrm>
          <a:prstGeom prst="rect">
            <a:avLst/>
          </a:prstGeom>
        </p:spPr>
        <p:txBody>
          <a:bodyPr wrap="square">
            <a:spAutoFit/>
          </a:bodyPr>
          <a:lstStyle/>
          <a:p>
            <a:pPr indent="450215" algn="just">
              <a:lnSpc>
                <a:spcPct val="130000"/>
              </a:lnSpc>
              <a:spcAft>
                <a:spcPts val="0"/>
              </a:spcAft>
            </a:pPr>
            <a:r>
              <a:rPr lang="fr-BE" sz="2400" dirty="0">
                <a:latin typeface="Garamond" panose="02020404030301010803" pitchFamily="18" charset="0"/>
                <a:ea typeface="Calibri" panose="020F0502020204030204" pitchFamily="34" charset="0"/>
                <a:cs typeface="Times New Roman" panose="02020603050405020304" pitchFamily="18" charset="0"/>
              </a:rPr>
              <a:t>Assurément, ce travail est là pour trier. Maîtresse de sa discipline, Emmanuelle Danblon sait sa position future menacée. Lorsqu’un étudiant excelle et paraît prometteur pour l’avenir de la recherche en rhétorique, il lui suffit juste de le faire rater. Un échec le faisant douter de ses capacités, il abandonne l’idée de poursuivre dans le domaine. La menace évincée, elle est ainsi assurée de ne pas être détrônée.</a:t>
            </a:r>
          </a:p>
          <a:p>
            <a:pPr indent="450215" algn="just">
              <a:lnSpc>
                <a:spcPct val="130000"/>
              </a:lnSpc>
            </a:pPr>
            <a:r>
              <a:rPr lang="fr-BE" sz="2400" dirty="0">
                <a:latin typeface="Garamond" panose="02020404030301010803" pitchFamily="18" charset="0"/>
              </a:rPr>
              <a:t>D’abord Théodore, comment expliquerais-tu son refus d’enregistrer les cours ? Nous en avons les réponses : elle ne veut pas laisser de traces d’erreurs, de balbutiements, ou tout ce qui pourrait compromettre son statut d’experte. De plus, pour affiner sa sélection, elle évite la possibilité de réécouter et donc de s’améliorer, accentuant ainsi la différence de niveau. Et enfin, dans la même optique, elle oblige l’interaction pour repérer sur le vif les étudiants les plus éveillés. </a:t>
            </a:r>
          </a:p>
          <a:p>
            <a:pPr indent="450215" algn="just">
              <a:lnSpc>
                <a:spcPct val="130000"/>
              </a:lnSpc>
              <a:spcAft>
                <a:spcPts val="0"/>
              </a:spcAft>
            </a:pP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2995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0C7DE9-A377-E143-8981-AB2C9B1C70BA}"/>
              </a:ext>
            </a:extLst>
          </p:cNvPr>
          <p:cNvSpPr/>
          <p:nvPr/>
        </p:nvSpPr>
        <p:spPr>
          <a:xfrm>
            <a:off x="3048000" y="1415372"/>
            <a:ext cx="6096000" cy="4864601"/>
          </a:xfrm>
          <a:prstGeom prst="rect">
            <a:avLst/>
          </a:prstGeom>
        </p:spPr>
        <p:txBody>
          <a:bodyPr>
            <a:spAutoFit/>
          </a:bodyPr>
          <a:lstStyle/>
          <a:p>
            <a:pPr indent="450215" algn="just">
              <a:lnSpc>
                <a:spcPct val="130000"/>
              </a:lnSpc>
              <a:spcAft>
                <a:spcPts val="0"/>
              </a:spcAft>
            </a:pPr>
            <a:r>
              <a:rPr lang="fr-BE" sz="2000" dirty="0">
                <a:latin typeface="Garamond" panose="02020404030301010803" pitchFamily="18" charset="0"/>
                <a:ea typeface="Calibri" panose="020F0502020204030204" pitchFamily="34" charset="0"/>
                <a:cs typeface="Times New Roman" panose="02020603050405020304" pitchFamily="18" charset="0"/>
              </a:rPr>
              <a:t>Et si seulement nous en étions restés là… Dignes de ton Université et du </a:t>
            </a:r>
            <a:r>
              <a:rPr lang="fr-BE" sz="2000" i="1" dirty="0" err="1">
                <a:latin typeface="Garamond" panose="02020404030301010803" pitchFamily="18" charset="0"/>
                <a:ea typeface="Calibri" panose="020F0502020204030204" pitchFamily="34" charset="0"/>
                <a:cs typeface="Times New Roman" panose="02020603050405020304" pitchFamily="18" charset="0"/>
              </a:rPr>
              <a:t>Librex</a:t>
            </a:r>
            <a:r>
              <a:rPr lang="fr-BE" sz="2000" dirty="0">
                <a:latin typeface="Garamond" panose="02020404030301010803" pitchFamily="18" charset="0"/>
                <a:ea typeface="Calibri" panose="020F0502020204030204" pitchFamily="34" charset="0"/>
                <a:cs typeface="Times New Roman" panose="02020603050405020304" pitchFamily="18" charset="0"/>
              </a:rPr>
              <a:t> si cher à ton cœur Théodore, nous avons poussé nos recherches en dehors de nos murs. Après avoir visionné une Interview de Matins-Philo, une preuve supplémentaire nous est apparue. Alors qu’elle annonce étudier la théorie de la lune et la plaidoirie du Maître Courtois au procès du Musée Juif, elle nous laisse en suspens sur une troisième, dont elle veut « en faire une surprise ». Ne serait-ce pas là les paroles d’une </a:t>
            </a:r>
            <a:r>
              <a:rPr lang="fr-BE" sz="2000" dirty="0" err="1">
                <a:latin typeface="Garamond" panose="02020404030301010803" pitchFamily="18" charset="0"/>
                <a:ea typeface="Calibri" panose="020F0502020204030204" pitchFamily="34" charset="0"/>
                <a:cs typeface="Times New Roman" panose="02020603050405020304" pitchFamily="18" charset="0"/>
              </a:rPr>
              <a:t>complotiste</a:t>
            </a:r>
            <a:r>
              <a:rPr lang="fr-BE" sz="2000" dirty="0">
                <a:latin typeface="Garamond" panose="02020404030301010803" pitchFamily="18" charset="0"/>
                <a:ea typeface="Calibri" panose="020F0502020204030204" pitchFamily="34" charset="0"/>
                <a:cs typeface="Times New Roman" panose="02020603050405020304" pitchFamily="18" charset="0"/>
              </a:rPr>
              <a:t> qui veut laisser une trace de son génie ? Un auditeur quelconque ne verrait pas ce qui se cache derrière ces mots, mais nous, Théodore, nous avons compris.</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590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DD10AD-12EB-F546-A3E7-30BA9A38D3B0}"/>
              </a:ext>
            </a:extLst>
          </p:cNvPr>
          <p:cNvSpPr/>
          <p:nvPr/>
        </p:nvSpPr>
        <p:spPr>
          <a:xfrm>
            <a:off x="3048000" y="78083"/>
            <a:ext cx="6096000" cy="6303264"/>
          </a:xfrm>
          <a:prstGeom prst="rect">
            <a:avLst/>
          </a:prstGeom>
        </p:spPr>
        <p:txBody>
          <a:bodyPr>
            <a:spAutoFit/>
          </a:bodyPr>
          <a:lstStyle/>
          <a:p>
            <a:pPr indent="450215" algn="just">
              <a:lnSpc>
                <a:spcPct val="130000"/>
              </a:lnSpc>
              <a:spcAft>
                <a:spcPts val="600"/>
              </a:spcAft>
            </a:pPr>
            <a:r>
              <a:rPr lang="fr-BE" dirty="0">
                <a:latin typeface="Garamond" panose="02020404030301010803" pitchFamily="18" charset="0"/>
                <a:ea typeface="Calibri" panose="020F0502020204030204" pitchFamily="34" charset="0"/>
                <a:cs typeface="Times New Roman" panose="02020603050405020304" pitchFamily="18" charset="0"/>
              </a:rPr>
              <a:t>Et puis, n’est-ce pas connu de brouiller les pistes quand on est imposteur ? Tout comme on a déjà constaté que des assassins participent aux recherches du corps de leur victime, Emmanuelle Danblon joue ce double jeu : une </a:t>
            </a:r>
            <a:r>
              <a:rPr lang="fr-BE" dirty="0" err="1">
                <a:latin typeface="Garamond" panose="02020404030301010803" pitchFamily="18" charset="0"/>
                <a:ea typeface="Calibri" panose="020F0502020204030204" pitchFamily="34" charset="0"/>
                <a:cs typeface="Times New Roman" panose="02020603050405020304" pitchFamily="18" charset="0"/>
              </a:rPr>
              <a:t>complotiste</a:t>
            </a:r>
            <a:r>
              <a:rPr lang="fr-BE" dirty="0">
                <a:latin typeface="Garamond" panose="02020404030301010803" pitchFamily="18" charset="0"/>
                <a:ea typeface="Calibri" panose="020F0502020204030204" pitchFamily="34" charset="0"/>
                <a:cs typeface="Times New Roman" panose="02020603050405020304" pitchFamily="18" charset="0"/>
              </a:rPr>
              <a:t> qui donne cours sur les théories du complot, c’est astucieux n’est-ce pas ? </a:t>
            </a:r>
            <a:endParaRPr lang="fr-BE"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30000"/>
              </a:lnSpc>
              <a:spcAft>
                <a:spcPts val="300"/>
              </a:spcAft>
            </a:pPr>
            <a:r>
              <a:rPr lang="fr-BE" dirty="0">
                <a:latin typeface="Garamond" panose="02020404030301010803" pitchFamily="18" charset="0"/>
                <a:ea typeface="Calibri" panose="020F0502020204030204" pitchFamily="34" charset="0"/>
                <a:cs typeface="Times New Roman" panose="02020603050405020304" pitchFamily="18" charset="0"/>
              </a:rPr>
              <a:t>Mais finalement, Théodore, penses-tu qu’on doit lui en vouloir ? Certes, Emmanuelle Danblon est une </a:t>
            </a:r>
            <a:r>
              <a:rPr lang="fr-BE" dirty="0" err="1">
                <a:latin typeface="Garamond" panose="02020404030301010803" pitchFamily="18" charset="0"/>
                <a:ea typeface="Calibri" panose="020F0502020204030204" pitchFamily="34" charset="0"/>
                <a:cs typeface="Times New Roman" panose="02020603050405020304" pitchFamily="18" charset="0"/>
              </a:rPr>
              <a:t>complotiste</a:t>
            </a:r>
            <a:r>
              <a:rPr lang="fr-BE" dirty="0">
                <a:latin typeface="Garamond" panose="02020404030301010803" pitchFamily="18" charset="0"/>
                <a:ea typeface="Calibri" panose="020F0502020204030204" pitchFamily="34" charset="0"/>
                <a:cs typeface="Times New Roman" panose="02020603050405020304" pitchFamily="18" charset="0"/>
              </a:rPr>
              <a:t>, mais elle a ses raisons. Face à la peur, elle a simplement sombré dans sa passion pour les théories du complot, confondant recherches et réalité. Faut pas être fâché, c’est normal d’avoir peur de nous, l’élève finit toujours par dépasser le maître. Et puis, comme le dit si bien Kafka : « l’éducation est un complot fomenté par les adultes ».</a:t>
            </a:r>
            <a:endParaRPr lang="fr-BE"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30000"/>
              </a:lnSpc>
              <a:spcAft>
                <a:spcPts val="300"/>
              </a:spcAft>
            </a:pPr>
            <a:r>
              <a:rPr lang="fr-BE" dirty="0">
                <a:latin typeface="Garamond" panose="02020404030301010803" pitchFamily="18" charset="0"/>
                <a:ea typeface="Calibri" panose="020F0502020204030204" pitchFamily="34" charset="0"/>
                <a:cs typeface="Times New Roman" panose="02020603050405020304" pitchFamily="18" charset="0"/>
              </a:rPr>
              <a:t>Nous espérons que notre clairvoyance te rassure Théodore. En avertissant le monde des machinations d’Emmanuelle Danblon, nous veillerons au maintien des valeurs de ton Université.</a:t>
            </a:r>
            <a:endParaRPr lang="fr-B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80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52A93-5366-0D4A-9F4C-C34DD2519ACD}"/>
              </a:ext>
            </a:extLst>
          </p:cNvPr>
          <p:cNvSpPr>
            <a:spLocks noGrp="1"/>
          </p:cNvSpPr>
          <p:nvPr>
            <p:ph type="title"/>
          </p:nvPr>
        </p:nvSpPr>
        <p:spPr/>
        <p:txBody>
          <a:bodyPr/>
          <a:lstStyle/>
          <a:p>
            <a:pPr algn="ctr"/>
            <a:r>
              <a:rPr lang="fr-FR" dirty="0">
                <a:latin typeface="Garamond" panose="02020404030301010803" pitchFamily="18" charset="0"/>
              </a:rPr>
              <a:t>Programme</a:t>
            </a:r>
          </a:p>
        </p:txBody>
      </p:sp>
      <p:sp>
        <p:nvSpPr>
          <p:cNvPr id="3" name="Espace réservé du contenu 2">
            <a:extLst>
              <a:ext uri="{FF2B5EF4-FFF2-40B4-BE49-F238E27FC236}">
                <a16:creationId xmlns:a16="http://schemas.microsoft.com/office/drawing/2014/main" id="{842E327D-29A2-9A42-9BB1-75BB51E861A7}"/>
              </a:ext>
            </a:extLst>
          </p:cNvPr>
          <p:cNvSpPr>
            <a:spLocks noGrp="1"/>
          </p:cNvSpPr>
          <p:nvPr>
            <p:ph idx="1"/>
          </p:nvPr>
        </p:nvSpPr>
        <p:spPr>
          <a:xfrm>
            <a:off x="838200" y="1851025"/>
            <a:ext cx="10515600" cy="4351338"/>
          </a:xfrm>
        </p:spPr>
        <p:txBody>
          <a:bodyPr>
            <a:noAutofit/>
          </a:bodyPr>
          <a:lstStyle/>
          <a:p>
            <a:r>
              <a:rPr lang="fr-FR" sz="3600" dirty="0">
                <a:latin typeface="Garamond" panose="02020404030301010803" pitchFamily="18" charset="0"/>
              </a:rPr>
              <a:t>Leçon 1 : Une généalogie de l’esprit critique</a:t>
            </a:r>
          </a:p>
          <a:p>
            <a:r>
              <a:rPr lang="fr-FR" sz="3600" dirty="0">
                <a:latin typeface="Garamond" panose="02020404030301010803" pitchFamily="18" charset="0"/>
              </a:rPr>
              <a:t>Leçon 2 : L’approche rhétorique et ses caractéristiques</a:t>
            </a:r>
          </a:p>
          <a:p>
            <a:r>
              <a:rPr lang="fr-FR" sz="3600" dirty="0">
                <a:latin typeface="Garamond" panose="02020404030301010803" pitchFamily="18" charset="0"/>
              </a:rPr>
              <a:t>Leçon 3 : Le logos: comment le </a:t>
            </a:r>
            <a:r>
              <a:rPr lang="fr-FR" sz="3600" dirty="0" err="1">
                <a:latin typeface="Garamond" panose="02020404030301010803" pitchFamily="18" charset="0"/>
              </a:rPr>
              <a:t>conspirationnisme</a:t>
            </a:r>
            <a:r>
              <a:rPr lang="fr-FR" sz="3600" dirty="0">
                <a:latin typeface="Garamond" panose="02020404030301010803" pitchFamily="18" charset="0"/>
              </a:rPr>
              <a:t> argumente</a:t>
            </a:r>
          </a:p>
          <a:p>
            <a:r>
              <a:rPr lang="fr-FR" sz="3600" dirty="0">
                <a:latin typeface="Garamond" panose="02020404030301010803" pitchFamily="18" charset="0"/>
              </a:rPr>
              <a:t>Leçon 4 : L’ethos : comment le conspirationniste se présente</a:t>
            </a:r>
          </a:p>
          <a:p>
            <a:r>
              <a:rPr lang="fr-FR" sz="3600" dirty="0">
                <a:latin typeface="Garamond" panose="02020404030301010803" pitchFamily="18" charset="0"/>
              </a:rPr>
              <a:t>Leçon 5 : Le pathos : les émotions conspirationnistes</a:t>
            </a:r>
          </a:p>
          <a:p>
            <a:r>
              <a:rPr lang="fr-FR" sz="3600" dirty="0">
                <a:latin typeface="Garamond" panose="02020404030301010803" pitchFamily="18" charset="0"/>
              </a:rPr>
              <a:t>Leçon 6 : Besoin de croire : illusion vs imagination</a:t>
            </a:r>
          </a:p>
        </p:txBody>
      </p:sp>
    </p:spTree>
    <p:extLst>
      <p:ext uri="{BB962C8B-B14F-4D97-AF65-F5344CB8AC3E}">
        <p14:creationId xmlns:p14="http://schemas.microsoft.com/office/powerpoint/2010/main" val="1521833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endParaRPr lang="fr-FR" i="1" dirty="0">
              <a:solidFill>
                <a:srgbClr val="000000"/>
              </a:solidFill>
              <a:latin typeface="Garamond"/>
              <a:cs typeface="Garamond"/>
            </a:endParaRPr>
          </a:p>
          <a:p>
            <a:pPr marL="0" indent="0" algn="just">
              <a:buNone/>
            </a:pPr>
            <a:endParaRPr lang="fr-FR" i="1" dirty="0">
              <a:solidFill>
                <a:srgbClr val="000000"/>
              </a:solidFill>
              <a:latin typeface="Garamond"/>
              <a:cs typeface="Garamond"/>
            </a:endParaRPr>
          </a:p>
          <a:p>
            <a:pPr marL="0" indent="0" algn="ctr">
              <a:buNone/>
            </a:pPr>
            <a:r>
              <a:rPr lang="fr-FR" i="1" dirty="0">
                <a:solidFill>
                  <a:srgbClr val="000000"/>
                </a:solidFill>
                <a:latin typeface="Garamond"/>
                <a:cs typeface="Garamond"/>
              </a:rPr>
              <a:t>Nous avons l’art pour ne pas mourir de la vérité</a:t>
            </a:r>
          </a:p>
          <a:p>
            <a:pPr marL="0" indent="0" algn="just">
              <a:buNone/>
            </a:pPr>
            <a:endParaRPr lang="fr-FR" dirty="0">
              <a:solidFill>
                <a:srgbClr val="000000"/>
              </a:solidFill>
              <a:latin typeface="Garamond"/>
              <a:cs typeface="Garamond"/>
            </a:endParaRPr>
          </a:p>
          <a:p>
            <a:pPr marL="0" indent="0" algn="r">
              <a:buNone/>
            </a:pPr>
            <a:r>
              <a:rPr lang="fr-FR" dirty="0">
                <a:solidFill>
                  <a:srgbClr val="000000"/>
                </a:solidFill>
                <a:latin typeface="Garamond"/>
                <a:cs typeface="Garamond"/>
              </a:rPr>
              <a:t>Friedrich </a:t>
            </a:r>
            <a:r>
              <a:rPr lang="fr-BE" dirty="0">
                <a:latin typeface="Garamond"/>
                <a:cs typeface="Garamond"/>
              </a:rPr>
              <a:t>Nietzsche</a:t>
            </a:r>
            <a:endParaRPr lang="fr-FR" dirty="0">
              <a:solidFill>
                <a:srgbClr val="000000"/>
              </a:solidFill>
              <a:latin typeface="Garamond"/>
              <a:cs typeface="Garamond"/>
            </a:endParaRPr>
          </a:p>
          <a:p>
            <a:pPr marL="0" indent="0">
              <a:buNone/>
            </a:pPr>
            <a:endParaRPr lang="it-IT" dirty="0">
              <a:solidFill>
                <a:srgbClr val="000000"/>
              </a:solidFill>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58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Rappel : les </a:t>
            </a:r>
            <a:r>
              <a:rPr lang="fr-FR" b="1" i="1" dirty="0">
                <a:latin typeface="Garamond"/>
                <a:cs typeface="Garamond"/>
              </a:rPr>
              <a:t>preuves</a:t>
            </a:r>
            <a:r>
              <a:rPr lang="fr-FR" b="1" dirty="0">
                <a:latin typeface="Garamond"/>
                <a:cs typeface="Garamond"/>
              </a:rPr>
              <a:t> rhétoriques</a:t>
            </a:r>
          </a:p>
        </p:txBody>
      </p:sp>
      <p:sp>
        <p:nvSpPr>
          <p:cNvPr id="3" name="Espace réservé du contenu 2"/>
          <p:cNvSpPr>
            <a:spLocks noGrp="1"/>
          </p:cNvSpPr>
          <p:nvPr>
            <p:ph idx="1"/>
          </p:nvPr>
        </p:nvSpPr>
        <p:spPr>
          <a:xfrm>
            <a:off x="2152650" y="1854772"/>
            <a:ext cx="7886700" cy="3843322"/>
          </a:xfrm>
        </p:spPr>
        <p:txBody>
          <a:bodyPr>
            <a:normAutofit/>
          </a:bodyPr>
          <a:lstStyle/>
          <a:p>
            <a:pPr algn="just"/>
            <a:endParaRPr lang="fr-FR" sz="2300" dirty="0">
              <a:latin typeface="Garamond"/>
              <a:cs typeface="Garamond"/>
              <a:sym typeface="Wingdings"/>
            </a:endParaRPr>
          </a:p>
          <a:p>
            <a:pPr algn="just"/>
            <a:endParaRPr lang="fr-FR" sz="2300" dirty="0">
              <a:latin typeface="Garamond"/>
              <a:cs typeface="Garamond"/>
              <a:sym typeface="Wingdings"/>
            </a:endParaRPr>
          </a:p>
          <a:p>
            <a:pPr algn="just"/>
            <a:r>
              <a:rPr lang="fr-FR" sz="2300" dirty="0">
                <a:latin typeface="Garamond"/>
                <a:cs typeface="Garamond"/>
                <a:sym typeface="Wingdings"/>
              </a:rPr>
              <a:t>Les preuves rhétoriques: « les moyens de persuasion à disposition de l’orateur ». </a:t>
            </a:r>
          </a:p>
          <a:p>
            <a:pPr algn="just"/>
            <a:r>
              <a:rPr lang="fr-FR" sz="2300" dirty="0">
                <a:latin typeface="Garamond"/>
                <a:cs typeface="Garamond"/>
                <a:sym typeface="Wingdings"/>
              </a:rPr>
              <a:t>Il existe trois </a:t>
            </a:r>
            <a:r>
              <a:rPr lang="fr-FR" sz="2300" i="1" dirty="0">
                <a:latin typeface="Garamond"/>
                <a:cs typeface="Garamond"/>
                <a:sym typeface="Wingdings"/>
              </a:rPr>
              <a:t>preuves </a:t>
            </a:r>
            <a:r>
              <a:rPr lang="fr-FR" sz="2300" dirty="0">
                <a:latin typeface="Garamond"/>
                <a:cs typeface="Garamond"/>
                <a:sym typeface="Wingdings"/>
              </a:rPr>
              <a:t>rhétoriques : le </a:t>
            </a:r>
            <a:r>
              <a:rPr lang="fr-FR" sz="2300" i="1" dirty="0">
                <a:latin typeface="Garamond"/>
                <a:cs typeface="Garamond"/>
                <a:sym typeface="Wingdings"/>
              </a:rPr>
              <a:t>logos</a:t>
            </a:r>
            <a:r>
              <a:rPr lang="fr-FR" sz="2300" dirty="0">
                <a:latin typeface="Garamond"/>
                <a:cs typeface="Garamond"/>
                <a:sym typeface="Wingdings"/>
              </a:rPr>
              <a:t>, l’</a:t>
            </a:r>
            <a:r>
              <a:rPr lang="fr-FR" sz="2300" i="1" dirty="0">
                <a:latin typeface="Garamond"/>
                <a:cs typeface="Garamond"/>
                <a:sym typeface="Wingdings"/>
              </a:rPr>
              <a:t>ethos </a:t>
            </a:r>
            <a:r>
              <a:rPr lang="fr-FR" sz="2300" dirty="0">
                <a:latin typeface="Garamond"/>
                <a:cs typeface="Garamond"/>
                <a:sym typeface="Wingdings"/>
              </a:rPr>
              <a:t>et le </a:t>
            </a:r>
            <a:r>
              <a:rPr lang="fr-FR" sz="2300" i="1" dirty="0">
                <a:latin typeface="Garamond"/>
                <a:cs typeface="Garamond"/>
                <a:sym typeface="Wingdings"/>
              </a:rPr>
              <a:t>pathos. </a:t>
            </a:r>
            <a:endParaRPr lang="fr-FR" sz="2400" dirty="0">
              <a:latin typeface="Garamond"/>
              <a:cs typeface="Garamond"/>
              <a:sym typeface="Wingdings"/>
            </a:endParaRPr>
          </a:p>
          <a:p>
            <a:pPr marL="0" indent="0" algn="just">
              <a:buNone/>
            </a:pPr>
            <a:endParaRPr lang="fr-FR" sz="2400" dirty="0">
              <a:latin typeface="Garamond"/>
              <a:cs typeface="Garamond"/>
              <a:sym typeface="Wingdings"/>
            </a:endParaRPr>
          </a:p>
          <a:p>
            <a:pPr marL="0" indent="0" algn="just">
              <a:buNone/>
            </a:pPr>
            <a:endParaRPr lang="fr-FR" sz="2400" dirty="0">
              <a:latin typeface="Garamond"/>
              <a:cs typeface="Garamond"/>
              <a:sym typeface="Wingdings"/>
            </a:endParaRPr>
          </a:p>
          <a:p>
            <a:pPr marL="0" indent="0" algn="just">
              <a:buNone/>
            </a:pPr>
            <a:endParaRPr lang="fr-FR" sz="2400" dirty="0"/>
          </a:p>
          <a:p>
            <a:pPr marL="0" indent="0" algn="just">
              <a:buNone/>
            </a:pPr>
            <a:endParaRPr lang="fr-FR" sz="2400" dirty="0"/>
          </a:p>
        </p:txBody>
      </p:sp>
      <p:pic>
        <p:nvPicPr>
          <p:cNvPr id="5" name="Image 4"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4909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277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Rappel: le </a:t>
            </a:r>
            <a:r>
              <a:rPr lang="fr-FR" b="1" i="1" dirty="0">
                <a:latin typeface="Garamond"/>
                <a:cs typeface="Garamond"/>
              </a:rPr>
              <a:t>logos </a:t>
            </a:r>
            <a:r>
              <a:rPr lang="fr-FR" b="1" dirty="0" err="1">
                <a:latin typeface="Garamond"/>
                <a:cs typeface="Garamond"/>
              </a:rPr>
              <a:t>conspirationniste</a:t>
            </a:r>
            <a:endParaRPr lang="fr-FR" b="1" dirty="0">
              <a:latin typeface="Garamond"/>
              <a:cs typeface="Garamond"/>
            </a:endParaRPr>
          </a:p>
        </p:txBody>
      </p:sp>
      <p:sp>
        <p:nvSpPr>
          <p:cNvPr id="3" name="Espace réservé du contenu 2"/>
          <p:cNvSpPr>
            <a:spLocks noGrp="1"/>
          </p:cNvSpPr>
          <p:nvPr>
            <p:ph idx="1"/>
          </p:nvPr>
        </p:nvSpPr>
        <p:spPr>
          <a:xfrm>
            <a:off x="1981200" y="1917741"/>
            <a:ext cx="8229600" cy="4525963"/>
          </a:xfrm>
        </p:spPr>
        <p:txBody>
          <a:bodyPr>
            <a:noAutofit/>
          </a:bodyPr>
          <a:lstStyle/>
          <a:p>
            <a:pPr algn="just"/>
            <a:r>
              <a:rPr lang="fr-FR" dirty="0">
                <a:latin typeface="Garamond" panose="02020404030301010803" pitchFamily="18" charset="0"/>
              </a:rPr>
              <a:t>L’indice </a:t>
            </a:r>
            <a:r>
              <a:rPr lang="fr-FR" i="1" dirty="0">
                <a:latin typeface="Garamond" panose="02020404030301010803" pitchFamily="18" charset="0"/>
              </a:rPr>
              <a:t>fait</a:t>
            </a:r>
            <a:r>
              <a:rPr lang="fr-FR" dirty="0">
                <a:latin typeface="Garamond" panose="02020404030301010803" pitchFamily="18" charset="0"/>
              </a:rPr>
              <a:t> la preuve</a:t>
            </a:r>
          </a:p>
          <a:p>
            <a:pPr algn="just"/>
            <a:r>
              <a:rPr lang="fr-FR" dirty="0">
                <a:latin typeface="Garamond" panose="02020404030301010803" pitchFamily="18" charset="0"/>
              </a:rPr>
              <a:t>La transparence et l’effet de révélation (marqueurs d’authenticité)</a:t>
            </a:r>
          </a:p>
          <a:p>
            <a:pPr algn="just"/>
            <a:r>
              <a:rPr lang="fr-FR" dirty="0">
                <a:latin typeface="Garamond" panose="02020404030301010803" pitchFamily="18" charset="0"/>
              </a:rPr>
              <a:t>La vraisemblance est une </a:t>
            </a:r>
            <a:r>
              <a:rPr lang="fr-FR" i="1" dirty="0">
                <a:latin typeface="Garamond" panose="02020404030301010803" pitchFamily="18" charset="0"/>
              </a:rPr>
              <a:t>vérité motivationnelle </a:t>
            </a:r>
            <a:r>
              <a:rPr lang="fr-FR" dirty="0">
                <a:latin typeface="Garamond" panose="02020404030301010803" pitchFamily="18" charset="0"/>
              </a:rPr>
              <a:t>(marqueurs de véracité)</a:t>
            </a:r>
          </a:p>
          <a:p>
            <a:pPr marL="0" indent="0" algn="just">
              <a:buNone/>
            </a:pPr>
            <a:endParaRPr lang="fr-FR" dirty="0">
              <a:latin typeface="Garamond"/>
              <a:cs typeface="Garamond"/>
            </a:endParaRPr>
          </a:p>
        </p:txBody>
      </p:sp>
      <p:pic>
        <p:nvPicPr>
          <p:cNvPr id="4" name="Image 3" descr="barrette-ulb-elargie-ppt.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062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Rappel: l’</a:t>
            </a:r>
            <a:r>
              <a:rPr lang="fr-FR" b="1" i="1" dirty="0">
                <a:latin typeface="Garamond"/>
                <a:cs typeface="Garamond"/>
              </a:rPr>
              <a:t>ethos </a:t>
            </a:r>
            <a:r>
              <a:rPr lang="fr-FR" b="1" dirty="0" err="1">
                <a:latin typeface="Garamond"/>
                <a:cs typeface="Garamond"/>
              </a:rPr>
              <a:t>conspirationniste</a:t>
            </a:r>
            <a:endParaRPr lang="fr-FR" dirty="0"/>
          </a:p>
        </p:txBody>
      </p:sp>
      <p:sp>
        <p:nvSpPr>
          <p:cNvPr id="3" name="Espace réservé du contenu 2"/>
          <p:cNvSpPr>
            <a:spLocks noGrp="1"/>
          </p:cNvSpPr>
          <p:nvPr>
            <p:ph idx="1"/>
          </p:nvPr>
        </p:nvSpPr>
        <p:spPr/>
        <p:txBody>
          <a:bodyPr>
            <a:normAutofit/>
          </a:bodyPr>
          <a:lstStyle/>
          <a:p>
            <a:pPr algn="just"/>
            <a:endParaRPr lang="fr-FR" dirty="0">
              <a:latin typeface="Garamond" panose="02020404030301010803" pitchFamily="18" charset="0"/>
            </a:endParaRPr>
          </a:p>
          <a:p>
            <a:pPr algn="just"/>
            <a:r>
              <a:rPr lang="fr-FR" dirty="0">
                <a:latin typeface="Garamond" panose="02020404030301010803" pitchFamily="18" charset="0"/>
              </a:rPr>
              <a:t>Intellectuel</a:t>
            </a:r>
          </a:p>
          <a:p>
            <a:pPr algn="just"/>
            <a:r>
              <a:rPr lang="fr-FR" dirty="0">
                <a:latin typeface="Garamond" panose="02020404030301010803" pitchFamily="18" charset="0"/>
              </a:rPr>
              <a:t>Expert</a:t>
            </a:r>
          </a:p>
          <a:p>
            <a:pPr algn="just"/>
            <a:r>
              <a:rPr lang="fr-FR" dirty="0">
                <a:latin typeface="Garamond" panose="02020404030301010803" pitchFamily="18" charset="0"/>
              </a:rPr>
              <a:t>Indépendant, marginal</a:t>
            </a:r>
          </a:p>
          <a:p>
            <a:pPr algn="just"/>
            <a:r>
              <a:rPr lang="fr-FR" dirty="0">
                <a:latin typeface="Garamond" panose="02020404030301010803" pitchFamily="18" charset="0"/>
              </a:rPr>
              <a:t>Guide</a:t>
            </a:r>
          </a:p>
          <a:p>
            <a:pPr algn="just"/>
            <a:r>
              <a:rPr lang="fr-FR" dirty="0">
                <a:latin typeface="Garamond" panose="02020404030301010803" pitchFamily="18" charset="0"/>
              </a:rPr>
              <a:t>Prophète</a:t>
            </a:r>
          </a:p>
          <a:p>
            <a:pPr algn="just"/>
            <a:r>
              <a:rPr lang="fr-FR" dirty="0">
                <a:latin typeface="Garamond" panose="02020404030301010803" pitchFamily="18" charset="0"/>
              </a:rPr>
              <a:t>Le conspirationniste assumé : L’éveillé</a:t>
            </a:r>
          </a:p>
          <a:p>
            <a:pPr marL="0" indent="0" algn="just">
              <a:buNone/>
            </a:pPr>
            <a:endParaRPr lang="fr-FR" dirty="0"/>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553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585562"/>
            <a:ext cx="8229600" cy="723219"/>
          </a:xfrm>
        </p:spPr>
        <p:txBody>
          <a:bodyPr>
            <a:noAutofit/>
          </a:bodyPr>
          <a:lstStyle/>
          <a:p>
            <a:r>
              <a:rPr lang="nl-BE" b="1" dirty="0">
                <a:latin typeface="Garamond"/>
                <a:cs typeface="Garamond"/>
              </a:rPr>
              <a:t>Rappel: le </a:t>
            </a:r>
            <a:r>
              <a:rPr lang="nl-BE" b="1" i="1" dirty="0">
                <a:latin typeface="Garamond"/>
                <a:cs typeface="Garamond"/>
              </a:rPr>
              <a:t>pathos </a:t>
            </a:r>
            <a:r>
              <a:rPr lang="nl-BE" b="1" dirty="0">
                <a:latin typeface="Garamond"/>
                <a:cs typeface="Garamond"/>
              </a:rPr>
              <a:t>conspirationniste</a:t>
            </a:r>
            <a:endParaRPr lang="it-IT" b="1" dirty="0">
              <a:latin typeface="Garamond"/>
              <a:cs typeface="Garamond"/>
            </a:endParaRPr>
          </a:p>
        </p:txBody>
      </p:sp>
      <p:sp>
        <p:nvSpPr>
          <p:cNvPr id="3" name="Espace réservé du contenu 2"/>
          <p:cNvSpPr>
            <a:spLocks noGrp="1"/>
          </p:cNvSpPr>
          <p:nvPr>
            <p:ph idx="1"/>
          </p:nvPr>
        </p:nvSpPr>
        <p:spPr>
          <a:xfrm>
            <a:off x="1981200" y="1829536"/>
            <a:ext cx="8229600" cy="4525963"/>
          </a:xfrm>
        </p:spPr>
        <p:txBody>
          <a:bodyPr>
            <a:normAutofit/>
          </a:bodyPr>
          <a:lstStyle/>
          <a:p>
            <a:pPr algn="just"/>
            <a:r>
              <a:rPr lang="fr-FR" dirty="0">
                <a:latin typeface="Garamond" panose="02020404030301010803" pitchFamily="18" charset="0"/>
              </a:rPr>
              <a:t>Emotions </a:t>
            </a:r>
            <a:r>
              <a:rPr lang="fr-FR" i="1" dirty="0">
                <a:latin typeface="Garamond" panose="02020404030301010803" pitchFamily="18" charset="0"/>
              </a:rPr>
              <a:t>douces amères</a:t>
            </a:r>
          </a:p>
          <a:p>
            <a:pPr algn="just"/>
            <a:r>
              <a:rPr lang="fr-FR" dirty="0">
                <a:latin typeface="Garamond" panose="02020404030301010803" pitchFamily="18" charset="0"/>
              </a:rPr>
              <a:t>Ressentiment</a:t>
            </a:r>
          </a:p>
          <a:p>
            <a:pPr algn="just"/>
            <a:r>
              <a:rPr lang="fr-FR" dirty="0">
                <a:latin typeface="Garamond" panose="02020404030301010803" pitchFamily="18" charset="0"/>
              </a:rPr>
              <a:t>Fascination – envie</a:t>
            </a:r>
          </a:p>
          <a:p>
            <a:pPr algn="just"/>
            <a:r>
              <a:rPr lang="fr-FR" dirty="0">
                <a:latin typeface="Garamond" panose="02020404030301010803" pitchFamily="18" charset="0"/>
              </a:rPr>
              <a:t>Peur – soulagement</a:t>
            </a:r>
          </a:p>
          <a:p>
            <a:pPr algn="just"/>
            <a:r>
              <a:rPr lang="fr-FR" dirty="0">
                <a:latin typeface="Garamond" panose="02020404030301010803" pitchFamily="18" charset="0"/>
              </a:rPr>
              <a:t>Défiance - cohésion</a:t>
            </a:r>
          </a:p>
          <a:p>
            <a:pPr marL="0" indent="0" algn="just">
              <a:buNone/>
            </a:pPr>
            <a:endParaRPr lang="it-IT" dirty="0">
              <a:latin typeface="Garamond"/>
              <a:cs typeface="Garamond"/>
            </a:endParaRP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58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a:cs typeface="Garamond"/>
              </a:rPr>
              <a:t>Donner du sens </a:t>
            </a:r>
          </a:p>
        </p:txBody>
      </p:sp>
      <p:sp>
        <p:nvSpPr>
          <p:cNvPr id="3" name="Espace réservé du contenu 2"/>
          <p:cNvSpPr>
            <a:spLocks noGrp="1"/>
          </p:cNvSpPr>
          <p:nvPr>
            <p:ph idx="1"/>
          </p:nvPr>
        </p:nvSpPr>
        <p:spPr>
          <a:xfrm>
            <a:off x="1981200" y="2023589"/>
            <a:ext cx="8229600" cy="4525963"/>
          </a:xfrm>
        </p:spPr>
        <p:txBody>
          <a:bodyPr>
            <a:normAutofit/>
          </a:bodyPr>
          <a:lstStyle/>
          <a:p>
            <a:pPr algn="just"/>
            <a:endParaRPr lang="fr-FR" dirty="0">
              <a:latin typeface="Garamond"/>
              <a:cs typeface="Garamond"/>
            </a:endParaRPr>
          </a:p>
          <a:p>
            <a:pPr algn="just"/>
            <a:r>
              <a:rPr lang="fr-FR" dirty="0">
                <a:latin typeface="Garamond"/>
                <a:cs typeface="Garamond"/>
              </a:rPr>
              <a:t>Un besoin fondamental (</a:t>
            </a:r>
            <a:r>
              <a:rPr lang="fr-FR" i="1" dirty="0">
                <a:latin typeface="Garamond"/>
                <a:cs typeface="Garamond"/>
              </a:rPr>
              <a:t>cf.</a:t>
            </a:r>
            <a:r>
              <a:rPr lang="fr-FR" dirty="0">
                <a:latin typeface="Garamond"/>
                <a:cs typeface="Garamond"/>
              </a:rPr>
              <a:t> Kahneman: système 1)</a:t>
            </a:r>
          </a:p>
          <a:p>
            <a:pPr algn="just"/>
            <a:r>
              <a:rPr lang="fr-FR" dirty="0">
                <a:latin typeface="Garamond"/>
                <a:cs typeface="Garamond"/>
              </a:rPr>
              <a:t>Donner du sens par la vraisemblance</a:t>
            </a:r>
          </a:p>
          <a:p>
            <a:pPr algn="just"/>
            <a:r>
              <a:rPr lang="fr-FR" dirty="0">
                <a:latin typeface="Garamond"/>
                <a:cs typeface="Garamond"/>
              </a:rPr>
              <a:t>Interpréter</a:t>
            </a:r>
          </a:p>
          <a:p>
            <a:pPr algn="just"/>
            <a:r>
              <a:rPr lang="fr-FR" dirty="0">
                <a:latin typeface="Garamond"/>
                <a:cs typeface="Garamond"/>
              </a:rPr>
              <a:t>Exercer la clairvoyance</a:t>
            </a:r>
          </a:p>
          <a:p>
            <a:pPr algn="just"/>
            <a:r>
              <a:rPr lang="fr-FR" dirty="0">
                <a:latin typeface="Garamond"/>
                <a:cs typeface="Garamond"/>
              </a:rPr>
              <a:t>Travailler le regard</a:t>
            </a:r>
          </a:p>
          <a:p>
            <a:pPr algn="just"/>
            <a:r>
              <a:rPr lang="fr-FR" dirty="0">
                <a:latin typeface="Garamond"/>
                <a:cs typeface="Garamond"/>
              </a:rPr>
              <a:t>Et le vrai dans tout ça?</a:t>
            </a:r>
          </a:p>
        </p:txBody>
      </p:sp>
      <p:pic>
        <p:nvPicPr>
          <p:cNvPr id="4" name="Image 3" descr="barrette-ulb-elargie-ppt.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667000" y="6812284"/>
            <a:ext cx="6858000" cy="45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165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A74542-E72F-9E41-88EF-BE97C69FA02A}"/>
              </a:ext>
            </a:extLst>
          </p:cNvPr>
          <p:cNvSpPr>
            <a:spLocks noGrp="1"/>
          </p:cNvSpPr>
          <p:nvPr>
            <p:ph type="title"/>
          </p:nvPr>
        </p:nvSpPr>
        <p:spPr/>
        <p:txBody>
          <a:bodyPr>
            <a:normAutofit fontScale="90000"/>
          </a:bodyPr>
          <a:lstStyle/>
          <a:p>
            <a:pPr algn="ctr"/>
            <a:r>
              <a:rPr lang="fr-FR" dirty="0">
                <a:latin typeface="Garamond" panose="02020404030301010803" pitchFamily="18" charset="0"/>
              </a:rPr>
              <a:t>Neurologie de la vraisemblance</a:t>
            </a:r>
            <a:br>
              <a:rPr lang="fr-FR" dirty="0">
                <a:latin typeface="Garamond" panose="02020404030301010803" pitchFamily="18" charset="0"/>
              </a:rPr>
            </a:br>
            <a:r>
              <a:rPr lang="fr-FR" dirty="0">
                <a:latin typeface="Garamond" panose="02020404030301010803" pitchFamily="18" charset="0"/>
              </a:rPr>
              <a:t>Inversion de la perspective :  la vraisemblance première</a:t>
            </a:r>
          </a:p>
        </p:txBody>
      </p:sp>
      <p:pic>
        <p:nvPicPr>
          <p:cNvPr id="5" name="Espace réservé du contenu 4">
            <a:extLst>
              <a:ext uri="{FF2B5EF4-FFF2-40B4-BE49-F238E27FC236}">
                <a16:creationId xmlns:a16="http://schemas.microsoft.com/office/drawing/2014/main" id="{8625A997-31A8-2641-8E34-260683AADF02}"/>
              </a:ext>
            </a:extLst>
          </p:cNvPr>
          <p:cNvPicPr>
            <a:picLocks noGrp="1" noChangeAspect="1"/>
          </p:cNvPicPr>
          <p:nvPr>
            <p:ph idx="1"/>
          </p:nvPr>
        </p:nvPicPr>
        <p:blipFill>
          <a:blip r:embed="rId2"/>
          <a:stretch>
            <a:fillRect/>
          </a:stretch>
        </p:blipFill>
        <p:spPr>
          <a:xfrm>
            <a:off x="5880100" y="2064542"/>
            <a:ext cx="3086100" cy="4696977"/>
          </a:xfrm>
        </p:spPr>
      </p:pic>
      <p:pic>
        <p:nvPicPr>
          <p:cNvPr id="4" name="Image 3">
            <a:extLst>
              <a:ext uri="{FF2B5EF4-FFF2-40B4-BE49-F238E27FC236}">
                <a16:creationId xmlns:a16="http://schemas.microsoft.com/office/drawing/2014/main" id="{63042D1E-5AF7-314F-8596-64A3F567A98F}"/>
              </a:ext>
            </a:extLst>
          </p:cNvPr>
          <p:cNvPicPr>
            <a:picLocks noChangeAspect="1"/>
          </p:cNvPicPr>
          <p:nvPr/>
        </p:nvPicPr>
        <p:blipFill>
          <a:blip r:embed="rId3"/>
          <a:stretch>
            <a:fillRect/>
          </a:stretch>
        </p:blipFill>
        <p:spPr>
          <a:xfrm>
            <a:off x="2451100" y="2064542"/>
            <a:ext cx="2959100" cy="4503685"/>
          </a:xfrm>
          <a:prstGeom prst="rect">
            <a:avLst/>
          </a:prstGeom>
        </p:spPr>
      </p:pic>
    </p:spTree>
    <p:extLst>
      <p:ext uri="{BB962C8B-B14F-4D97-AF65-F5344CB8AC3E}">
        <p14:creationId xmlns:p14="http://schemas.microsoft.com/office/powerpoint/2010/main" val="7763238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1826</Words>
  <Application>Microsoft Macintosh PowerPoint</Application>
  <PresentationFormat>Grand écran</PresentationFormat>
  <Paragraphs>140</Paragraphs>
  <Slides>30</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Calibri Light</vt:lpstr>
      <vt:lpstr>Garamond</vt:lpstr>
      <vt:lpstr>Times New Roman</vt:lpstr>
      <vt:lpstr>Wingdings</vt:lpstr>
      <vt:lpstr>Thème Office</vt:lpstr>
      <vt:lpstr>Les rhétoriques de la conspiration : Défi à la vérité et besoin de croire   Emmanuelle Danblon, ULB</vt:lpstr>
      <vt:lpstr>Leçon 6 :   Le vraisemblable  </vt:lpstr>
      <vt:lpstr>Programme</vt:lpstr>
      <vt:lpstr>Rappel : les preuves rhétoriques</vt:lpstr>
      <vt:lpstr>Rappel: le logos conspirationniste</vt:lpstr>
      <vt:lpstr>Rappel: l’ethos conspirationniste</vt:lpstr>
      <vt:lpstr>Rappel: le pathos conspirationniste</vt:lpstr>
      <vt:lpstr>Donner du sens </vt:lpstr>
      <vt:lpstr>Neurologie de la vraisemblance Inversion de la perspective :  la vraisemblance première</vt:lpstr>
      <vt:lpstr>Le vrai et le vraisemblable</vt:lpstr>
      <vt:lpstr>“Voir le tout”</vt:lpstr>
      <vt:lpstr>Les freins à l’exercice de la clairvoyance « Aller se faire voir ailleurs »</vt:lpstr>
      <vt:lpstr>Quand le réel va se faire voir « ailleurs »  Les pathologies du regard : le déni</vt:lpstr>
      <vt:lpstr>Les pathologies du regard : la projection</vt:lpstr>
      <vt:lpstr>Les pathologies du regard :  l’idolâtrie</vt:lpstr>
      <vt:lpstr> Les pathologies du regard :  le narcissisme et la mise en scène de soi</vt:lpstr>
      <vt:lpstr>Les pathologies du regard</vt:lpstr>
      <vt:lpstr>Retour sur le discours conspirationniste : Quel diagnostic?</vt:lpstr>
      <vt:lpstr>L’argument du chaudron</vt:lpstr>
      <vt:lpstr>Le chaudron conspirationniste : des associations déguisées en argumentation</vt:lpstr>
      <vt:lpstr>Présentation PowerPoint</vt:lpstr>
      <vt:lpstr> Le conspirationnisme, entre réalité et fantastique : des frontières peu étanches</vt:lpstr>
      <vt:lpstr>Présentation PowerPoint</vt:lpstr>
      <vt:lpstr>Présentation PowerPoint</vt:lpstr>
      <vt:lpstr>Quelles solutions au conspirationnisme? Tout diagnostic a son remède</vt:lpstr>
      <vt:lpstr>La solution rhétorique : produire pour comprendre la mécanique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Emmanuelle Danblon</dc:creator>
  <cp:lastModifiedBy>Emmanuelle Danblon</cp:lastModifiedBy>
  <cp:revision>11</cp:revision>
  <dcterms:created xsi:type="dcterms:W3CDTF">2020-11-30T16:51:46Z</dcterms:created>
  <dcterms:modified xsi:type="dcterms:W3CDTF">2020-12-14T15:27:45Z</dcterms:modified>
</cp:coreProperties>
</file>